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6"/>
  </p:notesMasterIdLst>
  <p:sldIdLst>
    <p:sldId id="267" r:id="rId3"/>
    <p:sldId id="303" r:id="rId4"/>
    <p:sldId id="296" r:id="rId5"/>
    <p:sldId id="288" r:id="rId6"/>
    <p:sldId id="277" r:id="rId7"/>
    <p:sldId id="278" r:id="rId8"/>
    <p:sldId id="279" r:id="rId9"/>
    <p:sldId id="280" r:id="rId10"/>
    <p:sldId id="281" r:id="rId11"/>
    <p:sldId id="293" r:id="rId12"/>
    <p:sldId id="292" r:id="rId13"/>
    <p:sldId id="282" r:id="rId14"/>
    <p:sldId id="291" r:id="rId15"/>
    <p:sldId id="298" r:id="rId16"/>
    <p:sldId id="299" r:id="rId17"/>
    <p:sldId id="284" r:id="rId18"/>
    <p:sldId id="289" r:id="rId19"/>
    <p:sldId id="295" r:id="rId20"/>
    <p:sldId id="273" r:id="rId21"/>
    <p:sldId id="274" r:id="rId22"/>
    <p:sldId id="275" r:id="rId23"/>
    <p:sldId id="285" r:id="rId24"/>
    <p:sldId id="286" r:id="rId25"/>
    <p:sldId id="287" r:id="rId26"/>
    <p:sldId id="290" r:id="rId27"/>
    <p:sldId id="283" r:id="rId28"/>
    <p:sldId id="304" r:id="rId29"/>
    <p:sldId id="305" r:id="rId30"/>
    <p:sldId id="294" r:id="rId31"/>
    <p:sldId id="302" r:id="rId32"/>
    <p:sldId id="297" r:id="rId33"/>
    <p:sldId id="300" r:id="rId34"/>
    <p:sldId id="301" r:id="rId35"/>
  </p:sldIdLst>
  <p:sldSz cx="9144000" cy="6858000" type="screen4x3"/>
  <p:notesSz cx="6797675" cy="9926638"/>
  <p:custDataLst>
    <p:tags r:id="rId37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244"/>
    <a:srgbClr val="0070C0"/>
    <a:srgbClr val="10253F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6" autoAdjust="0"/>
  </p:normalViewPr>
  <p:slideViewPr>
    <p:cSldViewPr showGuides="1">
      <p:cViewPr varScale="1">
        <p:scale>
          <a:sx n="79" d="100"/>
          <a:sy n="79" d="100"/>
        </p:scale>
        <p:origin x="-1704" y="-84"/>
      </p:cViewPr>
      <p:guideLst>
        <p:guide orient="horz" pos="346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NEG30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NEG30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41081760058002"/>
          <c:y val="4.0479836706134364E-2"/>
          <c:w val="0.40701960638824858"/>
          <c:h val="0.74397787544886929"/>
        </c:manualLayout>
      </c:layout>
      <c:pieChart>
        <c:varyColors val="1"/>
        <c:ser>
          <c:idx val="0"/>
          <c:order val="0"/>
          <c:spPr>
            <a:solidFill>
              <a:srgbClr val="367AAB"/>
            </a:solidFill>
          </c:spPr>
          <c:dPt>
            <c:idx val="1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b="1">
                    <a:latin typeface="Calibri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'[Planilha em NEG302]Plan1'!$A$9:$B$9</c:f>
              <c:strCache>
                <c:ptCount val="2"/>
                <c:pt idx="0">
                  <c:v>23,4%  das empresas se mantiveram no ranking</c:v>
                </c:pt>
                <c:pt idx="1">
                  <c:v>76,6% das empresas saíram do ranking</c:v>
                </c:pt>
              </c:strCache>
            </c:strRef>
          </c:cat>
          <c:val>
            <c:numRef>
              <c:f>'[Planilha em NEG302]Plan1'!$A$10:$B$10</c:f>
              <c:numCache>
                <c:formatCode>General</c:formatCode>
                <c:ptCount val="2"/>
                <c:pt idx="0">
                  <c:v>117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6699446761887249"/>
          <c:y val="0.84732366977636009"/>
          <c:w val="0.64759706073826617"/>
          <c:h val="0.15267633022363833"/>
        </c:manualLayout>
      </c:layout>
      <c:overlay val="0"/>
      <c:txPr>
        <a:bodyPr/>
        <a:lstStyle/>
        <a:p>
          <a:pPr>
            <a:defRPr lang="pt-BR">
              <a:latin typeface="Calibri" pitchFamily="34" charset="0"/>
            </a:defRPr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07969368400283"/>
          <c:y val="8.2304544528594786E-2"/>
          <c:w val="0.37414280012523532"/>
          <c:h val="0.668863758759979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67AAB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>
                    <a:latin typeface="Calibri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'[Planilha em NEG302]Plan1'!$A$1:$F$1</c:f>
              <c:strCache>
                <c:ptCount val="6"/>
                <c:pt idx="0">
                  <c:v>Falência</c:v>
                </c:pt>
                <c:pt idx="1">
                  <c:v>Aquisição</c:v>
                </c:pt>
                <c:pt idx="2">
                  <c:v>Fusão</c:v>
                </c:pt>
                <c:pt idx="3">
                  <c:v>Fechou</c:v>
                </c:pt>
                <c:pt idx="4">
                  <c:v>Privatização</c:v>
                </c:pt>
                <c:pt idx="5">
                  <c:v>Não identificado</c:v>
                </c:pt>
              </c:strCache>
            </c:strRef>
          </c:cat>
          <c:val>
            <c:numRef>
              <c:f>'[Planilha em NEG302]Plan1'!$A$2:$F$2</c:f>
              <c:numCache>
                <c:formatCode>General</c:formatCode>
                <c:ptCount val="6"/>
                <c:pt idx="0">
                  <c:v>10.3</c:v>
                </c:pt>
                <c:pt idx="1">
                  <c:v>36.9</c:v>
                </c:pt>
                <c:pt idx="2">
                  <c:v>9</c:v>
                </c:pt>
                <c:pt idx="3">
                  <c:v>12.4</c:v>
                </c:pt>
                <c:pt idx="4">
                  <c:v>9.9</c:v>
                </c:pt>
                <c:pt idx="5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976806135890219"/>
          <c:y val="0.86195389260531674"/>
          <c:w val="0.79269088288913758"/>
          <c:h val="0.13804610739468529"/>
        </c:manualLayout>
      </c:layout>
      <c:overlay val="0"/>
      <c:txPr>
        <a:bodyPr/>
        <a:lstStyle/>
        <a:p>
          <a:pPr>
            <a:defRPr lang="pt-BR">
              <a:latin typeface="Calibri" pitchFamily="34" charset="0"/>
            </a:defRPr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13C93-2A0D-4FC4-8638-57010817C5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9AA0B3-B564-4725-9337-9711704E26D4}">
      <dgm:prSet phldrT="[Texto]"/>
      <dgm:spPr/>
      <dgm:t>
        <a:bodyPr/>
        <a:lstStyle/>
        <a:p>
          <a:r>
            <a:rPr lang="pt-BR" dirty="0" smtClean="0"/>
            <a:t>CEO</a:t>
          </a:r>
          <a:endParaRPr lang="pt-BR" dirty="0"/>
        </a:p>
      </dgm:t>
    </dgm:pt>
    <dgm:pt modelId="{2225AE55-1C92-48CB-B9CA-E2BB83624928}" type="parTrans" cxnId="{F3B6958C-927A-4EAD-9C6C-ED18E3C5F827}">
      <dgm:prSet/>
      <dgm:spPr/>
      <dgm:t>
        <a:bodyPr/>
        <a:lstStyle/>
        <a:p>
          <a:endParaRPr lang="pt-BR"/>
        </a:p>
      </dgm:t>
    </dgm:pt>
    <dgm:pt modelId="{711F538C-9738-4674-9FAF-1A73A0E1687B}" type="sibTrans" cxnId="{F3B6958C-927A-4EAD-9C6C-ED18E3C5F827}">
      <dgm:prSet/>
      <dgm:spPr/>
      <dgm:t>
        <a:bodyPr/>
        <a:lstStyle/>
        <a:p>
          <a:endParaRPr lang="pt-BR"/>
        </a:p>
      </dgm:t>
    </dgm:pt>
    <dgm:pt modelId="{F2315E4A-4B8F-49C7-8AC7-2616BD493757}">
      <dgm:prSet phldrT="[Texto]"/>
      <dgm:spPr/>
      <dgm:t>
        <a:bodyPr/>
        <a:lstStyle/>
        <a:p>
          <a:r>
            <a:rPr lang="pt-BR" dirty="0" err="1" smtClean="0"/>
            <a:t>Dir</a:t>
          </a:r>
          <a:endParaRPr lang="pt-BR" dirty="0"/>
        </a:p>
      </dgm:t>
    </dgm:pt>
    <dgm:pt modelId="{16A49A16-0315-4541-B948-A9026BCAA835}" type="parTrans" cxnId="{B40B9001-24A7-408D-AC51-FCFB6089EF0B}">
      <dgm:prSet/>
      <dgm:spPr/>
      <dgm:t>
        <a:bodyPr/>
        <a:lstStyle/>
        <a:p>
          <a:endParaRPr lang="pt-BR"/>
        </a:p>
      </dgm:t>
    </dgm:pt>
    <dgm:pt modelId="{E848EA08-51BD-4639-BE66-85002D363756}" type="sibTrans" cxnId="{B40B9001-24A7-408D-AC51-FCFB6089EF0B}">
      <dgm:prSet/>
      <dgm:spPr/>
      <dgm:t>
        <a:bodyPr/>
        <a:lstStyle/>
        <a:p>
          <a:endParaRPr lang="pt-BR"/>
        </a:p>
      </dgm:t>
    </dgm:pt>
    <dgm:pt modelId="{2B9465AA-0DEC-440E-8374-FDB5596F980C}">
      <dgm:prSet phldrT="[Texto]"/>
      <dgm:spPr/>
      <dgm:t>
        <a:bodyPr/>
        <a:lstStyle/>
        <a:p>
          <a:r>
            <a:rPr lang="pt-BR" dirty="0" smtClean="0"/>
            <a:t>GG</a:t>
          </a:r>
          <a:endParaRPr lang="pt-BR" dirty="0"/>
        </a:p>
      </dgm:t>
    </dgm:pt>
    <dgm:pt modelId="{85A5AB17-F429-4907-97CB-06DAF57806FF}" type="parTrans" cxnId="{240E684D-00B1-4BE4-B905-5B243F5737A8}">
      <dgm:prSet/>
      <dgm:spPr/>
      <dgm:t>
        <a:bodyPr/>
        <a:lstStyle/>
        <a:p>
          <a:endParaRPr lang="pt-BR"/>
        </a:p>
      </dgm:t>
    </dgm:pt>
    <dgm:pt modelId="{98030640-1CF1-4C01-8F77-23705E46793D}" type="sibTrans" cxnId="{240E684D-00B1-4BE4-B905-5B243F5737A8}">
      <dgm:prSet/>
      <dgm:spPr/>
      <dgm:t>
        <a:bodyPr/>
        <a:lstStyle/>
        <a:p>
          <a:endParaRPr lang="pt-BR"/>
        </a:p>
      </dgm:t>
    </dgm:pt>
    <dgm:pt modelId="{A058B3D0-9BD0-4D71-B950-97F7E023B41C}">
      <dgm:prSet phldrT="[Texto]"/>
      <dgm:spPr/>
      <dgm:t>
        <a:bodyPr/>
        <a:lstStyle/>
        <a:p>
          <a:r>
            <a:rPr lang="pt-BR" dirty="0" smtClean="0"/>
            <a:t>GG</a:t>
          </a:r>
          <a:endParaRPr lang="pt-BR" dirty="0"/>
        </a:p>
      </dgm:t>
    </dgm:pt>
    <dgm:pt modelId="{F381219B-111D-4783-98AF-CA9F1A5369CD}" type="parTrans" cxnId="{E507EF11-52DF-42BC-9A27-794017125410}">
      <dgm:prSet/>
      <dgm:spPr/>
      <dgm:t>
        <a:bodyPr/>
        <a:lstStyle/>
        <a:p>
          <a:endParaRPr lang="pt-BR"/>
        </a:p>
      </dgm:t>
    </dgm:pt>
    <dgm:pt modelId="{79E266D8-7B2D-48EC-87E8-C9BC6964B071}" type="sibTrans" cxnId="{E507EF11-52DF-42BC-9A27-794017125410}">
      <dgm:prSet/>
      <dgm:spPr/>
      <dgm:t>
        <a:bodyPr/>
        <a:lstStyle/>
        <a:p>
          <a:endParaRPr lang="pt-BR"/>
        </a:p>
      </dgm:t>
    </dgm:pt>
    <dgm:pt modelId="{9C191BA2-7AF2-40FE-9F7C-D5D6AD05A6ED}">
      <dgm:prSet phldrT="[Texto]"/>
      <dgm:spPr/>
      <dgm:t>
        <a:bodyPr/>
        <a:lstStyle/>
        <a:p>
          <a:r>
            <a:rPr lang="pt-BR" dirty="0" err="1" smtClean="0"/>
            <a:t>Dir</a:t>
          </a:r>
          <a:endParaRPr lang="pt-BR" dirty="0"/>
        </a:p>
      </dgm:t>
    </dgm:pt>
    <dgm:pt modelId="{6E358156-EE50-4BEA-8B6F-61E026599C9E}" type="parTrans" cxnId="{1C8A4F98-3137-4BE1-8C5D-C23058968AB6}">
      <dgm:prSet/>
      <dgm:spPr/>
      <dgm:t>
        <a:bodyPr/>
        <a:lstStyle/>
        <a:p>
          <a:endParaRPr lang="pt-BR"/>
        </a:p>
      </dgm:t>
    </dgm:pt>
    <dgm:pt modelId="{63308559-7A15-4018-96B2-FF59112BFCFA}" type="sibTrans" cxnId="{1C8A4F98-3137-4BE1-8C5D-C23058968AB6}">
      <dgm:prSet/>
      <dgm:spPr/>
      <dgm:t>
        <a:bodyPr/>
        <a:lstStyle/>
        <a:p>
          <a:endParaRPr lang="pt-BR"/>
        </a:p>
      </dgm:t>
    </dgm:pt>
    <dgm:pt modelId="{3114172E-009C-4855-BEB6-FE8150125D39}">
      <dgm:prSet phldrT="[Texto]"/>
      <dgm:spPr/>
      <dgm:t>
        <a:bodyPr/>
        <a:lstStyle/>
        <a:p>
          <a:r>
            <a:rPr lang="pt-BR" dirty="0" smtClean="0"/>
            <a:t>GG</a:t>
          </a:r>
          <a:endParaRPr lang="pt-BR" dirty="0"/>
        </a:p>
      </dgm:t>
    </dgm:pt>
    <dgm:pt modelId="{93A01D95-119B-48DF-AB79-FB35B7CA7FEB}" type="parTrans" cxnId="{8D8B7A75-E16A-4F07-BB45-9623AC05B32A}">
      <dgm:prSet/>
      <dgm:spPr/>
      <dgm:t>
        <a:bodyPr/>
        <a:lstStyle/>
        <a:p>
          <a:endParaRPr lang="pt-BR"/>
        </a:p>
      </dgm:t>
    </dgm:pt>
    <dgm:pt modelId="{CCEF73DE-516C-4AEA-A9CF-D8C2F636DCAB}" type="sibTrans" cxnId="{8D8B7A75-E16A-4F07-BB45-9623AC05B32A}">
      <dgm:prSet/>
      <dgm:spPr/>
      <dgm:t>
        <a:bodyPr/>
        <a:lstStyle/>
        <a:p>
          <a:endParaRPr lang="pt-BR"/>
        </a:p>
      </dgm:t>
    </dgm:pt>
    <dgm:pt modelId="{525C973B-3B76-432C-8DE7-BE92D3F98C79}" type="pres">
      <dgm:prSet presAssocID="{27C13C93-2A0D-4FC4-8638-57010817C5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578C774-48C4-4912-B451-400A4AAE3920}" type="pres">
      <dgm:prSet presAssocID="{D39AA0B3-B564-4725-9337-9711704E26D4}" presName="hierRoot1" presStyleCnt="0"/>
      <dgm:spPr/>
    </dgm:pt>
    <dgm:pt modelId="{569669C3-7320-4BCC-9E68-9AAF7B84D541}" type="pres">
      <dgm:prSet presAssocID="{D39AA0B3-B564-4725-9337-9711704E26D4}" presName="composite" presStyleCnt="0"/>
      <dgm:spPr/>
    </dgm:pt>
    <dgm:pt modelId="{61401E99-37C4-4350-8837-41F122E11C75}" type="pres">
      <dgm:prSet presAssocID="{D39AA0B3-B564-4725-9337-9711704E26D4}" presName="background" presStyleLbl="node0" presStyleIdx="0" presStyleCnt="1"/>
      <dgm:spPr/>
    </dgm:pt>
    <dgm:pt modelId="{2B1098FC-34FC-40F0-B23C-1022AC0E9B84}" type="pres">
      <dgm:prSet presAssocID="{D39AA0B3-B564-4725-9337-9711704E26D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579B7C-D0F6-43E5-88C3-0D9CE093FE40}" type="pres">
      <dgm:prSet presAssocID="{D39AA0B3-B564-4725-9337-9711704E26D4}" presName="hierChild2" presStyleCnt="0"/>
      <dgm:spPr/>
    </dgm:pt>
    <dgm:pt modelId="{B014A892-D921-44D1-B2E9-0B22ABB7D3BA}" type="pres">
      <dgm:prSet presAssocID="{16A49A16-0315-4541-B948-A9026BCAA835}" presName="Name10" presStyleLbl="parChTrans1D2" presStyleIdx="0" presStyleCnt="2"/>
      <dgm:spPr/>
      <dgm:t>
        <a:bodyPr/>
        <a:lstStyle/>
        <a:p>
          <a:endParaRPr lang="pt-BR"/>
        </a:p>
      </dgm:t>
    </dgm:pt>
    <dgm:pt modelId="{7ACB391E-A4EF-4874-A37F-13721D7AE767}" type="pres">
      <dgm:prSet presAssocID="{F2315E4A-4B8F-49C7-8AC7-2616BD493757}" presName="hierRoot2" presStyleCnt="0"/>
      <dgm:spPr/>
    </dgm:pt>
    <dgm:pt modelId="{E1C3FF46-5577-450B-9355-1D9B597370B2}" type="pres">
      <dgm:prSet presAssocID="{F2315E4A-4B8F-49C7-8AC7-2616BD493757}" presName="composite2" presStyleCnt="0"/>
      <dgm:spPr/>
    </dgm:pt>
    <dgm:pt modelId="{B6A2690D-E56A-4A6F-8466-9CC7931E8F52}" type="pres">
      <dgm:prSet presAssocID="{F2315E4A-4B8F-49C7-8AC7-2616BD493757}" presName="background2" presStyleLbl="node2" presStyleIdx="0" presStyleCnt="2"/>
      <dgm:spPr/>
    </dgm:pt>
    <dgm:pt modelId="{8E9805D3-7570-4561-BB42-3997E572A603}" type="pres">
      <dgm:prSet presAssocID="{F2315E4A-4B8F-49C7-8AC7-2616BD4937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387F74-0BCA-4D0F-9BC3-ECE3AFD81194}" type="pres">
      <dgm:prSet presAssocID="{F2315E4A-4B8F-49C7-8AC7-2616BD493757}" presName="hierChild3" presStyleCnt="0"/>
      <dgm:spPr/>
    </dgm:pt>
    <dgm:pt modelId="{4C84D74D-B253-49BB-827C-4FE35FDA5DF0}" type="pres">
      <dgm:prSet presAssocID="{85A5AB17-F429-4907-97CB-06DAF57806FF}" presName="Name17" presStyleLbl="parChTrans1D3" presStyleIdx="0" presStyleCnt="3"/>
      <dgm:spPr/>
      <dgm:t>
        <a:bodyPr/>
        <a:lstStyle/>
        <a:p>
          <a:endParaRPr lang="pt-BR"/>
        </a:p>
      </dgm:t>
    </dgm:pt>
    <dgm:pt modelId="{4F584CC9-C218-415F-B601-EFDEF2396BC4}" type="pres">
      <dgm:prSet presAssocID="{2B9465AA-0DEC-440E-8374-FDB5596F980C}" presName="hierRoot3" presStyleCnt="0"/>
      <dgm:spPr/>
    </dgm:pt>
    <dgm:pt modelId="{F4C314E1-7257-4F9D-9092-5BCCE7820CD2}" type="pres">
      <dgm:prSet presAssocID="{2B9465AA-0DEC-440E-8374-FDB5596F980C}" presName="composite3" presStyleCnt="0"/>
      <dgm:spPr/>
    </dgm:pt>
    <dgm:pt modelId="{73985FDC-EDF0-4F63-BED1-FB90428CCA8F}" type="pres">
      <dgm:prSet presAssocID="{2B9465AA-0DEC-440E-8374-FDB5596F980C}" presName="background3" presStyleLbl="node3" presStyleIdx="0" presStyleCnt="3"/>
      <dgm:spPr/>
    </dgm:pt>
    <dgm:pt modelId="{7E3737BA-21DC-4F75-A2F4-6FFDBD53FA6A}" type="pres">
      <dgm:prSet presAssocID="{2B9465AA-0DEC-440E-8374-FDB5596F980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EB58-3D34-46B0-A122-9D5339FC4408}" type="pres">
      <dgm:prSet presAssocID="{2B9465AA-0DEC-440E-8374-FDB5596F980C}" presName="hierChild4" presStyleCnt="0"/>
      <dgm:spPr/>
    </dgm:pt>
    <dgm:pt modelId="{1F49D9C8-753D-4B7A-891C-641CBEAFDF93}" type="pres">
      <dgm:prSet presAssocID="{F381219B-111D-4783-98AF-CA9F1A5369CD}" presName="Name17" presStyleLbl="parChTrans1D3" presStyleIdx="1" presStyleCnt="3"/>
      <dgm:spPr/>
      <dgm:t>
        <a:bodyPr/>
        <a:lstStyle/>
        <a:p>
          <a:endParaRPr lang="pt-BR"/>
        </a:p>
      </dgm:t>
    </dgm:pt>
    <dgm:pt modelId="{DB30D8C3-2B87-4F2C-BA50-00F0904C537E}" type="pres">
      <dgm:prSet presAssocID="{A058B3D0-9BD0-4D71-B950-97F7E023B41C}" presName="hierRoot3" presStyleCnt="0"/>
      <dgm:spPr/>
    </dgm:pt>
    <dgm:pt modelId="{C93C0E38-A631-4644-9361-576A7263D007}" type="pres">
      <dgm:prSet presAssocID="{A058B3D0-9BD0-4D71-B950-97F7E023B41C}" presName="composite3" presStyleCnt="0"/>
      <dgm:spPr/>
    </dgm:pt>
    <dgm:pt modelId="{A1F21CE8-3643-4E79-ADF6-CD73797793FD}" type="pres">
      <dgm:prSet presAssocID="{A058B3D0-9BD0-4D71-B950-97F7E023B41C}" presName="background3" presStyleLbl="node3" presStyleIdx="1" presStyleCnt="3"/>
      <dgm:spPr/>
    </dgm:pt>
    <dgm:pt modelId="{80AE3C57-B125-495A-8AD1-EF1F68743A19}" type="pres">
      <dgm:prSet presAssocID="{A058B3D0-9BD0-4D71-B950-97F7E023B41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206CF9-7DB2-42C8-ADA2-DD7E6E4504E7}" type="pres">
      <dgm:prSet presAssocID="{A058B3D0-9BD0-4D71-B950-97F7E023B41C}" presName="hierChild4" presStyleCnt="0"/>
      <dgm:spPr/>
    </dgm:pt>
    <dgm:pt modelId="{BBB43DBC-2487-4BF9-A8EB-EEC6539B8ECF}" type="pres">
      <dgm:prSet presAssocID="{6E358156-EE50-4BEA-8B6F-61E026599C9E}" presName="Name10" presStyleLbl="parChTrans1D2" presStyleIdx="1" presStyleCnt="2"/>
      <dgm:spPr/>
      <dgm:t>
        <a:bodyPr/>
        <a:lstStyle/>
        <a:p>
          <a:endParaRPr lang="pt-BR"/>
        </a:p>
      </dgm:t>
    </dgm:pt>
    <dgm:pt modelId="{4FA0FF6F-0DA7-49B8-B6A4-088A13FB6826}" type="pres">
      <dgm:prSet presAssocID="{9C191BA2-7AF2-40FE-9F7C-D5D6AD05A6ED}" presName="hierRoot2" presStyleCnt="0"/>
      <dgm:spPr/>
    </dgm:pt>
    <dgm:pt modelId="{3B1B5053-9581-4780-8E43-37991D29FE4C}" type="pres">
      <dgm:prSet presAssocID="{9C191BA2-7AF2-40FE-9F7C-D5D6AD05A6ED}" presName="composite2" presStyleCnt="0"/>
      <dgm:spPr/>
    </dgm:pt>
    <dgm:pt modelId="{D0465403-F786-4E67-B2E7-4498334948A8}" type="pres">
      <dgm:prSet presAssocID="{9C191BA2-7AF2-40FE-9F7C-D5D6AD05A6ED}" presName="background2" presStyleLbl="node2" presStyleIdx="1" presStyleCnt="2"/>
      <dgm:spPr/>
    </dgm:pt>
    <dgm:pt modelId="{E439D078-41B3-49D7-91F0-57CC969CEA2C}" type="pres">
      <dgm:prSet presAssocID="{9C191BA2-7AF2-40FE-9F7C-D5D6AD05A6E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F459C1-C89D-4EEA-94E0-8EC617F84CAF}" type="pres">
      <dgm:prSet presAssocID="{9C191BA2-7AF2-40FE-9F7C-D5D6AD05A6ED}" presName="hierChild3" presStyleCnt="0"/>
      <dgm:spPr/>
    </dgm:pt>
    <dgm:pt modelId="{4B25B28B-3D31-49F7-9437-565F2ED21B09}" type="pres">
      <dgm:prSet presAssocID="{93A01D95-119B-48DF-AB79-FB35B7CA7FEB}" presName="Name17" presStyleLbl="parChTrans1D3" presStyleIdx="2" presStyleCnt="3"/>
      <dgm:spPr/>
      <dgm:t>
        <a:bodyPr/>
        <a:lstStyle/>
        <a:p>
          <a:endParaRPr lang="pt-BR"/>
        </a:p>
      </dgm:t>
    </dgm:pt>
    <dgm:pt modelId="{5F44E916-B471-41AD-9DCD-5CF854925303}" type="pres">
      <dgm:prSet presAssocID="{3114172E-009C-4855-BEB6-FE8150125D39}" presName="hierRoot3" presStyleCnt="0"/>
      <dgm:spPr/>
    </dgm:pt>
    <dgm:pt modelId="{21B12400-70FD-4AEE-B8D5-48440404F3FD}" type="pres">
      <dgm:prSet presAssocID="{3114172E-009C-4855-BEB6-FE8150125D39}" presName="composite3" presStyleCnt="0"/>
      <dgm:spPr/>
    </dgm:pt>
    <dgm:pt modelId="{78FFFC26-91B3-465A-94E3-633A6EA99B17}" type="pres">
      <dgm:prSet presAssocID="{3114172E-009C-4855-BEB6-FE8150125D39}" presName="background3" presStyleLbl="node3" presStyleIdx="2" presStyleCnt="3"/>
      <dgm:spPr/>
    </dgm:pt>
    <dgm:pt modelId="{3930E0C8-BFFC-44DF-A46E-5C56BCDDB062}" type="pres">
      <dgm:prSet presAssocID="{3114172E-009C-4855-BEB6-FE8150125D3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C5B42A-935D-4318-9F4C-9C6272D18911}" type="pres">
      <dgm:prSet presAssocID="{3114172E-009C-4855-BEB6-FE8150125D39}" presName="hierChild4" presStyleCnt="0"/>
      <dgm:spPr/>
    </dgm:pt>
  </dgm:ptLst>
  <dgm:cxnLst>
    <dgm:cxn modelId="{240E684D-00B1-4BE4-B905-5B243F5737A8}" srcId="{F2315E4A-4B8F-49C7-8AC7-2616BD493757}" destId="{2B9465AA-0DEC-440E-8374-FDB5596F980C}" srcOrd="0" destOrd="0" parTransId="{85A5AB17-F429-4907-97CB-06DAF57806FF}" sibTransId="{98030640-1CF1-4C01-8F77-23705E46793D}"/>
    <dgm:cxn modelId="{147CB27D-8A6A-4857-97BA-1832C6917322}" type="presOf" srcId="{F2315E4A-4B8F-49C7-8AC7-2616BD493757}" destId="{8E9805D3-7570-4561-BB42-3997E572A603}" srcOrd="0" destOrd="0" presId="urn:microsoft.com/office/officeart/2005/8/layout/hierarchy1"/>
    <dgm:cxn modelId="{666F4DB5-8BE4-4927-AF96-6C6936CABC6B}" type="presOf" srcId="{85A5AB17-F429-4907-97CB-06DAF57806FF}" destId="{4C84D74D-B253-49BB-827C-4FE35FDA5DF0}" srcOrd="0" destOrd="0" presId="urn:microsoft.com/office/officeart/2005/8/layout/hierarchy1"/>
    <dgm:cxn modelId="{905B9CE7-B675-4C5D-89EB-4B1A5E68C2F4}" type="presOf" srcId="{27C13C93-2A0D-4FC4-8638-57010817C5A3}" destId="{525C973B-3B76-432C-8DE7-BE92D3F98C79}" srcOrd="0" destOrd="0" presId="urn:microsoft.com/office/officeart/2005/8/layout/hierarchy1"/>
    <dgm:cxn modelId="{85D3DD89-DA47-4233-80FD-8721515CEF05}" type="presOf" srcId="{9C191BA2-7AF2-40FE-9F7C-D5D6AD05A6ED}" destId="{E439D078-41B3-49D7-91F0-57CC969CEA2C}" srcOrd="0" destOrd="0" presId="urn:microsoft.com/office/officeart/2005/8/layout/hierarchy1"/>
    <dgm:cxn modelId="{E507EF11-52DF-42BC-9A27-794017125410}" srcId="{F2315E4A-4B8F-49C7-8AC7-2616BD493757}" destId="{A058B3D0-9BD0-4D71-B950-97F7E023B41C}" srcOrd="1" destOrd="0" parTransId="{F381219B-111D-4783-98AF-CA9F1A5369CD}" sibTransId="{79E266D8-7B2D-48EC-87E8-C9BC6964B071}"/>
    <dgm:cxn modelId="{F3B6958C-927A-4EAD-9C6C-ED18E3C5F827}" srcId="{27C13C93-2A0D-4FC4-8638-57010817C5A3}" destId="{D39AA0B3-B564-4725-9337-9711704E26D4}" srcOrd="0" destOrd="0" parTransId="{2225AE55-1C92-48CB-B9CA-E2BB83624928}" sibTransId="{711F538C-9738-4674-9FAF-1A73A0E1687B}"/>
    <dgm:cxn modelId="{370E11B9-1BD1-44C4-981D-EA1236C15951}" type="presOf" srcId="{6E358156-EE50-4BEA-8B6F-61E026599C9E}" destId="{BBB43DBC-2487-4BF9-A8EB-EEC6539B8ECF}" srcOrd="0" destOrd="0" presId="urn:microsoft.com/office/officeart/2005/8/layout/hierarchy1"/>
    <dgm:cxn modelId="{D90F5599-3387-4918-AB81-AFE8311848E0}" type="presOf" srcId="{A058B3D0-9BD0-4D71-B950-97F7E023B41C}" destId="{80AE3C57-B125-495A-8AD1-EF1F68743A19}" srcOrd="0" destOrd="0" presId="urn:microsoft.com/office/officeart/2005/8/layout/hierarchy1"/>
    <dgm:cxn modelId="{2E413C40-558C-4227-97CF-9CF28CF64052}" type="presOf" srcId="{2B9465AA-0DEC-440E-8374-FDB5596F980C}" destId="{7E3737BA-21DC-4F75-A2F4-6FFDBD53FA6A}" srcOrd="0" destOrd="0" presId="urn:microsoft.com/office/officeart/2005/8/layout/hierarchy1"/>
    <dgm:cxn modelId="{8D8B7A75-E16A-4F07-BB45-9623AC05B32A}" srcId="{9C191BA2-7AF2-40FE-9F7C-D5D6AD05A6ED}" destId="{3114172E-009C-4855-BEB6-FE8150125D39}" srcOrd="0" destOrd="0" parTransId="{93A01D95-119B-48DF-AB79-FB35B7CA7FEB}" sibTransId="{CCEF73DE-516C-4AEA-A9CF-D8C2F636DCAB}"/>
    <dgm:cxn modelId="{506C8EC0-9B30-4CBD-BFC0-29D17EBEA8D2}" type="presOf" srcId="{16A49A16-0315-4541-B948-A9026BCAA835}" destId="{B014A892-D921-44D1-B2E9-0B22ABB7D3BA}" srcOrd="0" destOrd="0" presId="urn:microsoft.com/office/officeart/2005/8/layout/hierarchy1"/>
    <dgm:cxn modelId="{B23E738C-A625-4583-923B-6FB6B91036B4}" type="presOf" srcId="{3114172E-009C-4855-BEB6-FE8150125D39}" destId="{3930E0C8-BFFC-44DF-A46E-5C56BCDDB062}" srcOrd="0" destOrd="0" presId="urn:microsoft.com/office/officeart/2005/8/layout/hierarchy1"/>
    <dgm:cxn modelId="{B5C73D20-468F-41D3-94EA-86DAA1ADB366}" type="presOf" srcId="{93A01D95-119B-48DF-AB79-FB35B7CA7FEB}" destId="{4B25B28B-3D31-49F7-9437-565F2ED21B09}" srcOrd="0" destOrd="0" presId="urn:microsoft.com/office/officeart/2005/8/layout/hierarchy1"/>
    <dgm:cxn modelId="{F2317123-EAE8-490B-9194-D4A2F080333E}" type="presOf" srcId="{F381219B-111D-4783-98AF-CA9F1A5369CD}" destId="{1F49D9C8-753D-4B7A-891C-641CBEAFDF93}" srcOrd="0" destOrd="0" presId="urn:microsoft.com/office/officeart/2005/8/layout/hierarchy1"/>
    <dgm:cxn modelId="{1C8A4F98-3137-4BE1-8C5D-C23058968AB6}" srcId="{D39AA0B3-B564-4725-9337-9711704E26D4}" destId="{9C191BA2-7AF2-40FE-9F7C-D5D6AD05A6ED}" srcOrd="1" destOrd="0" parTransId="{6E358156-EE50-4BEA-8B6F-61E026599C9E}" sibTransId="{63308559-7A15-4018-96B2-FF59112BFCFA}"/>
    <dgm:cxn modelId="{B40B9001-24A7-408D-AC51-FCFB6089EF0B}" srcId="{D39AA0B3-B564-4725-9337-9711704E26D4}" destId="{F2315E4A-4B8F-49C7-8AC7-2616BD493757}" srcOrd="0" destOrd="0" parTransId="{16A49A16-0315-4541-B948-A9026BCAA835}" sibTransId="{E848EA08-51BD-4639-BE66-85002D363756}"/>
    <dgm:cxn modelId="{EE965149-0977-4718-BA50-8DF4AB6A1C6A}" type="presOf" srcId="{D39AA0B3-B564-4725-9337-9711704E26D4}" destId="{2B1098FC-34FC-40F0-B23C-1022AC0E9B84}" srcOrd="0" destOrd="0" presId="urn:microsoft.com/office/officeart/2005/8/layout/hierarchy1"/>
    <dgm:cxn modelId="{757920B6-8680-4A5F-804F-F9E92DFB229C}" type="presParOf" srcId="{525C973B-3B76-432C-8DE7-BE92D3F98C79}" destId="{2578C774-48C4-4912-B451-400A4AAE3920}" srcOrd="0" destOrd="0" presId="urn:microsoft.com/office/officeart/2005/8/layout/hierarchy1"/>
    <dgm:cxn modelId="{0A915ADC-1E85-43C1-BBCB-69F723E928EF}" type="presParOf" srcId="{2578C774-48C4-4912-B451-400A4AAE3920}" destId="{569669C3-7320-4BCC-9E68-9AAF7B84D541}" srcOrd="0" destOrd="0" presId="urn:microsoft.com/office/officeart/2005/8/layout/hierarchy1"/>
    <dgm:cxn modelId="{0EB9BEF6-6668-4D5D-BD9A-41C4BE96B883}" type="presParOf" srcId="{569669C3-7320-4BCC-9E68-9AAF7B84D541}" destId="{61401E99-37C4-4350-8837-41F122E11C75}" srcOrd="0" destOrd="0" presId="urn:microsoft.com/office/officeart/2005/8/layout/hierarchy1"/>
    <dgm:cxn modelId="{848122C2-A4C0-4F6D-AE31-78C8EC28502E}" type="presParOf" srcId="{569669C3-7320-4BCC-9E68-9AAF7B84D541}" destId="{2B1098FC-34FC-40F0-B23C-1022AC0E9B84}" srcOrd="1" destOrd="0" presId="urn:microsoft.com/office/officeart/2005/8/layout/hierarchy1"/>
    <dgm:cxn modelId="{BF25019E-5C3F-4901-A911-CCEE9DE9203C}" type="presParOf" srcId="{2578C774-48C4-4912-B451-400A4AAE3920}" destId="{F6579B7C-D0F6-43E5-88C3-0D9CE093FE40}" srcOrd="1" destOrd="0" presId="urn:microsoft.com/office/officeart/2005/8/layout/hierarchy1"/>
    <dgm:cxn modelId="{AD6C1B93-5A56-4CB3-A572-736ACD43FF10}" type="presParOf" srcId="{F6579B7C-D0F6-43E5-88C3-0D9CE093FE40}" destId="{B014A892-D921-44D1-B2E9-0B22ABB7D3BA}" srcOrd="0" destOrd="0" presId="urn:microsoft.com/office/officeart/2005/8/layout/hierarchy1"/>
    <dgm:cxn modelId="{1599D002-C5EC-4484-962D-CC462D29FEC9}" type="presParOf" srcId="{F6579B7C-D0F6-43E5-88C3-0D9CE093FE40}" destId="{7ACB391E-A4EF-4874-A37F-13721D7AE767}" srcOrd="1" destOrd="0" presId="urn:microsoft.com/office/officeart/2005/8/layout/hierarchy1"/>
    <dgm:cxn modelId="{56986CB9-3B11-4CAF-9CA1-FF1D4BE7CA83}" type="presParOf" srcId="{7ACB391E-A4EF-4874-A37F-13721D7AE767}" destId="{E1C3FF46-5577-450B-9355-1D9B597370B2}" srcOrd="0" destOrd="0" presId="urn:microsoft.com/office/officeart/2005/8/layout/hierarchy1"/>
    <dgm:cxn modelId="{66733C19-ED90-47FB-A986-5AFCAC255E62}" type="presParOf" srcId="{E1C3FF46-5577-450B-9355-1D9B597370B2}" destId="{B6A2690D-E56A-4A6F-8466-9CC7931E8F52}" srcOrd="0" destOrd="0" presId="urn:microsoft.com/office/officeart/2005/8/layout/hierarchy1"/>
    <dgm:cxn modelId="{D6320C31-B80E-4692-9F13-07264389657A}" type="presParOf" srcId="{E1C3FF46-5577-450B-9355-1D9B597370B2}" destId="{8E9805D3-7570-4561-BB42-3997E572A603}" srcOrd="1" destOrd="0" presId="urn:microsoft.com/office/officeart/2005/8/layout/hierarchy1"/>
    <dgm:cxn modelId="{C1F227DD-9283-4BCD-96FF-D557ACE111B4}" type="presParOf" srcId="{7ACB391E-A4EF-4874-A37F-13721D7AE767}" destId="{3E387F74-0BCA-4D0F-9BC3-ECE3AFD81194}" srcOrd="1" destOrd="0" presId="urn:microsoft.com/office/officeart/2005/8/layout/hierarchy1"/>
    <dgm:cxn modelId="{6F84938E-CDC8-4A9A-804C-17CAC9B42CC5}" type="presParOf" srcId="{3E387F74-0BCA-4D0F-9BC3-ECE3AFD81194}" destId="{4C84D74D-B253-49BB-827C-4FE35FDA5DF0}" srcOrd="0" destOrd="0" presId="urn:microsoft.com/office/officeart/2005/8/layout/hierarchy1"/>
    <dgm:cxn modelId="{89859985-0FD4-4129-8575-CE204E600776}" type="presParOf" srcId="{3E387F74-0BCA-4D0F-9BC3-ECE3AFD81194}" destId="{4F584CC9-C218-415F-B601-EFDEF2396BC4}" srcOrd="1" destOrd="0" presId="urn:microsoft.com/office/officeart/2005/8/layout/hierarchy1"/>
    <dgm:cxn modelId="{DF32FF75-1D6C-45FB-BF60-541D8C49961F}" type="presParOf" srcId="{4F584CC9-C218-415F-B601-EFDEF2396BC4}" destId="{F4C314E1-7257-4F9D-9092-5BCCE7820CD2}" srcOrd="0" destOrd="0" presId="urn:microsoft.com/office/officeart/2005/8/layout/hierarchy1"/>
    <dgm:cxn modelId="{93A50DE2-C480-449C-A070-CB82C17C05FB}" type="presParOf" srcId="{F4C314E1-7257-4F9D-9092-5BCCE7820CD2}" destId="{73985FDC-EDF0-4F63-BED1-FB90428CCA8F}" srcOrd="0" destOrd="0" presId="urn:microsoft.com/office/officeart/2005/8/layout/hierarchy1"/>
    <dgm:cxn modelId="{C67ADBF4-AD4E-4F09-8ABF-9662C12EBD20}" type="presParOf" srcId="{F4C314E1-7257-4F9D-9092-5BCCE7820CD2}" destId="{7E3737BA-21DC-4F75-A2F4-6FFDBD53FA6A}" srcOrd="1" destOrd="0" presId="urn:microsoft.com/office/officeart/2005/8/layout/hierarchy1"/>
    <dgm:cxn modelId="{F3E99FAD-C7C8-4362-8B3D-1CFFF3D12574}" type="presParOf" srcId="{4F584CC9-C218-415F-B601-EFDEF2396BC4}" destId="{F0EFEB58-3D34-46B0-A122-9D5339FC4408}" srcOrd="1" destOrd="0" presId="urn:microsoft.com/office/officeart/2005/8/layout/hierarchy1"/>
    <dgm:cxn modelId="{24275DE5-3F79-4E5F-B64B-5ED4A8B3B722}" type="presParOf" srcId="{3E387F74-0BCA-4D0F-9BC3-ECE3AFD81194}" destId="{1F49D9C8-753D-4B7A-891C-641CBEAFDF93}" srcOrd="2" destOrd="0" presId="urn:microsoft.com/office/officeart/2005/8/layout/hierarchy1"/>
    <dgm:cxn modelId="{3F6C03E1-2C1F-4473-95BA-4C19CCC45F37}" type="presParOf" srcId="{3E387F74-0BCA-4D0F-9BC3-ECE3AFD81194}" destId="{DB30D8C3-2B87-4F2C-BA50-00F0904C537E}" srcOrd="3" destOrd="0" presId="urn:microsoft.com/office/officeart/2005/8/layout/hierarchy1"/>
    <dgm:cxn modelId="{2BBCE02D-47D1-412F-BEB7-E60145E714DE}" type="presParOf" srcId="{DB30D8C3-2B87-4F2C-BA50-00F0904C537E}" destId="{C93C0E38-A631-4644-9361-576A7263D007}" srcOrd="0" destOrd="0" presId="urn:microsoft.com/office/officeart/2005/8/layout/hierarchy1"/>
    <dgm:cxn modelId="{2D6AF8B9-5755-4903-A71C-1A0988663D68}" type="presParOf" srcId="{C93C0E38-A631-4644-9361-576A7263D007}" destId="{A1F21CE8-3643-4E79-ADF6-CD73797793FD}" srcOrd="0" destOrd="0" presId="urn:microsoft.com/office/officeart/2005/8/layout/hierarchy1"/>
    <dgm:cxn modelId="{72E0AEC6-1A41-45F2-BD57-E2DD38792C65}" type="presParOf" srcId="{C93C0E38-A631-4644-9361-576A7263D007}" destId="{80AE3C57-B125-495A-8AD1-EF1F68743A19}" srcOrd="1" destOrd="0" presId="urn:microsoft.com/office/officeart/2005/8/layout/hierarchy1"/>
    <dgm:cxn modelId="{B84B1A5E-12D5-454A-8881-E61C5C059C44}" type="presParOf" srcId="{DB30D8C3-2B87-4F2C-BA50-00F0904C537E}" destId="{53206CF9-7DB2-42C8-ADA2-DD7E6E4504E7}" srcOrd="1" destOrd="0" presId="urn:microsoft.com/office/officeart/2005/8/layout/hierarchy1"/>
    <dgm:cxn modelId="{0C0C4478-FBDB-4D62-900A-9C9A0A70AE90}" type="presParOf" srcId="{F6579B7C-D0F6-43E5-88C3-0D9CE093FE40}" destId="{BBB43DBC-2487-4BF9-A8EB-EEC6539B8ECF}" srcOrd="2" destOrd="0" presId="urn:microsoft.com/office/officeart/2005/8/layout/hierarchy1"/>
    <dgm:cxn modelId="{C9160843-EC08-47E8-A5BE-B5E8A7444AFA}" type="presParOf" srcId="{F6579B7C-D0F6-43E5-88C3-0D9CE093FE40}" destId="{4FA0FF6F-0DA7-49B8-B6A4-088A13FB6826}" srcOrd="3" destOrd="0" presId="urn:microsoft.com/office/officeart/2005/8/layout/hierarchy1"/>
    <dgm:cxn modelId="{2BB0113A-5D1D-442F-8E25-913D25C9D9AB}" type="presParOf" srcId="{4FA0FF6F-0DA7-49B8-B6A4-088A13FB6826}" destId="{3B1B5053-9581-4780-8E43-37991D29FE4C}" srcOrd="0" destOrd="0" presId="urn:microsoft.com/office/officeart/2005/8/layout/hierarchy1"/>
    <dgm:cxn modelId="{7969A79E-B774-4E18-A696-A33D3E8C8AC7}" type="presParOf" srcId="{3B1B5053-9581-4780-8E43-37991D29FE4C}" destId="{D0465403-F786-4E67-B2E7-4498334948A8}" srcOrd="0" destOrd="0" presId="urn:microsoft.com/office/officeart/2005/8/layout/hierarchy1"/>
    <dgm:cxn modelId="{4EAFD37E-4C4F-45F6-A8B5-823EC4B4414F}" type="presParOf" srcId="{3B1B5053-9581-4780-8E43-37991D29FE4C}" destId="{E439D078-41B3-49D7-91F0-57CC969CEA2C}" srcOrd="1" destOrd="0" presId="urn:microsoft.com/office/officeart/2005/8/layout/hierarchy1"/>
    <dgm:cxn modelId="{8ADCBC7F-6A71-4EF0-9A81-734099777F5F}" type="presParOf" srcId="{4FA0FF6F-0DA7-49B8-B6A4-088A13FB6826}" destId="{BFF459C1-C89D-4EEA-94E0-8EC617F84CAF}" srcOrd="1" destOrd="0" presId="urn:microsoft.com/office/officeart/2005/8/layout/hierarchy1"/>
    <dgm:cxn modelId="{4B0C9055-409B-424E-9DF1-505EAB4419EC}" type="presParOf" srcId="{BFF459C1-C89D-4EEA-94E0-8EC617F84CAF}" destId="{4B25B28B-3D31-49F7-9437-565F2ED21B09}" srcOrd="0" destOrd="0" presId="urn:microsoft.com/office/officeart/2005/8/layout/hierarchy1"/>
    <dgm:cxn modelId="{98EBCF84-096D-4AF6-BD24-933CB0CDB0F2}" type="presParOf" srcId="{BFF459C1-C89D-4EEA-94E0-8EC617F84CAF}" destId="{5F44E916-B471-41AD-9DCD-5CF854925303}" srcOrd="1" destOrd="0" presId="urn:microsoft.com/office/officeart/2005/8/layout/hierarchy1"/>
    <dgm:cxn modelId="{3EB19248-B3CA-4820-BC0A-570487005CAD}" type="presParOf" srcId="{5F44E916-B471-41AD-9DCD-5CF854925303}" destId="{21B12400-70FD-4AEE-B8D5-48440404F3FD}" srcOrd="0" destOrd="0" presId="urn:microsoft.com/office/officeart/2005/8/layout/hierarchy1"/>
    <dgm:cxn modelId="{ADF1446F-B362-4837-AD5B-CE83F99F93D4}" type="presParOf" srcId="{21B12400-70FD-4AEE-B8D5-48440404F3FD}" destId="{78FFFC26-91B3-465A-94E3-633A6EA99B17}" srcOrd="0" destOrd="0" presId="urn:microsoft.com/office/officeart/2005/8/layout/hierarchy1"/>
    <dgm:cxn modelId="{2893943C-5DB9-4951-ACC4-DAC2A4C1A751}" type="presParOf" srcId="{21B12400-70FD-4AEE-B8D5-48440404F3FD}" destId="{3930E0C8-BFFC-44DF-A46E-5C56BCDDB062}" srcOrd="1" destOrd="0" presId="urn:microsoft.com/office/officeart/2005/8/layout/hierarchy1"/>
    <dgm:cxn modelId="{6C7BDA37-649F-43E1-A94F-BA2545A8F94E}" type="presParOf" srcId="{5F44E916-B471-41AD-9DCD-5CF854925303}" destId="{85C5B42A-935D-4318-9F4C-9C6272D189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13C93-2A0D-4FC4-8638-57010817C5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9AA0B3-B564-4725-9337-9711704E26D4}">
      <dgm:prSet phldrT="[Texto]"/>
      <dgm:spPr/>
      <dgm:t>
        <a:bodyPr/>
        <a:lstStyle/>
        <a:p>
          <a:r>
            <a:rPr lang="pt-BR" dirty="0" smtClean="0"/>
            <a:t>COO</a:t>
          </a:r>
          <a:endParaRPr lang="pt-BR" dirty="0"/>
        </a:p>
      </dgm:t>
    </dgm:pt>
    <dgm:pt modelId="{2225AE55-1C92-48CB-B9CA-E2BB83624928}" type="parTrans" cxnId="{F3B6958C-927A-4EAD-9C6C-ED18E3C5F827}">
      <dgm:prSet/>
      <dgm:spPr/>
      <dgm:t>
        <a:bodyPr/>
        <a:lstStyle/>
        <a:p>
          <a:endParaRPr lang="pt-BR"/>
        </a:p>
      </dgm:t>
    </dgm:pt>
    <dgm:pt modelId="{711F538C-9738-4674-9FAF-1A73A0E1687B}" type="sibTrans" cxnId="{F3B6958C-927A-4EAD-9C6C-ED18E3C5F827}">
      <dgm:prSet/>
      <dgm:spPr/>
      <dgm:t>
        <a:bodyPr/>
        <a:lstStyle/>
        <a:p>
          <a:endParaRPr lang="pt-BR"/>
        </a:p>
      </dgm:t>
    </dgm:pt>
    <dgm:pt modelId="{F2315E4A-4B8F-49C7-8AC7-2616BD493757}">
      <dgm:prSet phldrT="[Texto]"/>
      <dgm:spPr/>
      <dgm:t>
        <a:bodyPr/>
        <a:lstStyle/>
        <a:p>
          <a:r>
            <a:rPr lang="pt-BR" dirty="0" err="1" smtClean="0"/>
            <a:t>Dir</a:t>
          </a:r>
          <a:endParaRPr lang="pt-BR" dirty="0"/>
        </a:p>
      </dgm:t>
    </dgm:pt>
    <dgm:pt modelId="{16A49A16-0315-4541-B948-A9026BCAA835}" type="parTrans" cxnId="{B40B9001-24A7-408D-AC51-FCFB6089EF0B}">
      <dgm:prSet/>
      <dgm:spPr/>
      <dgm:t>
        <a:bodyPr/>
        <a:lstStyle/>
        <a:p>
          <a:endParaRPr lang="pt-BR"/>
        </a:p>
      </dgm:t>
    </dgm:pt>
    <dgm:pt modelId="{E848EA08-51BD-4639-BE66-85002D363756}" type="sibTrans" cxnId="{B40B9001-24A7-408D-AC51-FCFB6089EF0B}">
      <dgm:prSet/>
      <dgm:spPr/>
      <dgm:t>
        <a:bodyPr/>
        <a:lstStyle/>
        <a:p>
          <a:endParaRPr lang="pt-BR"/>
        </a:p>
      </dgm:t>
    </dgm:pt>
    <dgm:pt modelId="{2B9465AA-0DEC-440E-8374-FDB5596F980C}">
      <dgm:prSet phldrT="[Texto]"/>
      <dgm:spPr/>
      <dgm:t>
        <a:bodyPr/>
        <a:lstStyle/>
        <a:p>
          <a:r>
            <a:rPr lang="pt-BR" dirty="0" smtClean="0"/>
            <a:t>GG</a:t>
          </a:r>
          <a:endParaRPr lang="pt-BR" dirty="0"/>
        </a:p>
      </dgm:t>
    </dgm:pt>
    <dgm:pt modelId="{85A5AB17-F429-4907-97CB-06DAF57806FF}" type="parTrans" cxnId="{240E684D-00B1-4BE4-B905-5B243F5737A8}">
      <dgm:prSet/>
      <dgm:spPr/>
      <dgm:t>
        <a:bodyPr/>
        <a:lstStyle/>
        <a:p>
          <a:endParaRPr lang="pt-BR"/>
        </a:p>
      </dgm:t>
    </dgm:pt>
    <dgm:pt modelId="{98030640-1CF1-4C01-8F77-23705E46793D}" type="sibTrans" cxnId="{240E684D-00B1-4BE4-B905-5B243F5737A8}">
      <dgm:prSet/>
      <dgm:spPr/>
      <dgm:t>
        <a:bodyPr/>
        <a:lstStyle/>
        <a:p>
          <a:endParaRPr lang="pt-BR"/>
        </a:p>
      </dgm:t>
    </dgm:pt>
    <dgm:pt modelId="{A058B3D0-9BD0-4D71-B950-97F7E023B41C}">
      <dgm:prSet phldrT="[Texto]"/>
      <dgm:spPr/>
      <dgm:t>
        <a:bodyPr/>
        <a:lstStyle/>
        <a:p>
          <a:r>
            <a:rPr lang="pt-BR" dirty="0" smtClean="0"/>
            <a:t>GG</a:t>
          </a:r>
          <a:endParaRPr lang="pt-BR" dirty="0"/>
        </a:p>
      </dgm:t>
    </dgm:pt>
    <dgm:pt modelId="{F381219B-111D-4783-98AF-CA9F1A5369CD}" type="parTrans" cxnId="{E507EF11-52DF-42BC-9A27-794017125410}">
      <dgm:prSet/>
      <dgm:spPr/>
      <dgm:t>
        <a:bodyPr/>
        <a:lstStyle/>
        <a:p>
          <a:endParaRPr lang="pt-BR"/>
        </a:p>
      </dgm:t>
    </dgm:pt>
    <dgm:pt modelId="{79E266D8-7B2D-48EC-87E8-C9BC6964B071}" type="sibTrans" cxnId="{E507EF11-52DF-42BC-9A27-794017125410}">
      <dgm:prSet/>
      <dgm:spPr/>
      <dgm:t>
        <a:bodyPr/>
        <a:lstStyle/>
        <a:p>
          <a:endParaRPr lang="pt-BR"/>
        </a:p>
      </dgm:t>
    </dgm:pt>
    <dgm:pt modelId="{9C191BA2-7AF2-40FE-9F7C-D5D6AD05A6ED}">
      <dgm:prSet phldrT="[Texto]"/>
      <dgm:spPr/>
      <dgm:t>
        <a:bodyPr/>
        <a:lstStyle/>
        <a:p>
          <a:r>
            <a:rPr lang="pt-BR" dirty="0" err="1" smtClean="0"/>
            <a:t>Dir</a:t>
          </a:r>
          <a:endParaRPr lang="pt-BR" dirty="0"/>
        </a:p>
      </dgm:t>
    </dgm:pt>
    <dgm:pt modelId="{6E358156-EE50-4BEA-8B6F-61E026599C9E}" type="parTrans" cxnId="{1C8A4F98-3137-4BE1-8C5D-C23058968AB6}">
      <dgm:prSet/>
      <dgm:spPr/>
      <dgm:t>
        <a:bodyPr/>
        <a:lstStyle/>
        <a:p>
          <a:endParaRPr lang="pt-BR"/>
        </a:p>
      </dgm:t>
    </dgm:pt>
    <dgm:pt modelId="{63308559-7A15-4018-96B2-FF59112BFCFA}" type="sibTrans" cxnId="{1C8A4F98-3137-4BE1-8C5D-C23058968AB6}">
      <dgm:prSet/>
      <dgm:spPr/>
      <dgm:t>
        <a:bodyPr/>
        <a:lstStyle/>
        <a:p>
          <a:endParaRPr lang="pt-BR"/>
        </a:p>
      </dgm:t>
    </dgm:pt>
    <dgm:pt modelId="{3114172E-009C-4855-BEB6-FE8150125D39}">
      <dgm:prSet phldrT="[Texto]"/>
      <dgm:spPr/>
      <dgm:t>
        <a:bodyPr/>
        <a:lstStyle/>
        <a:p>
          <a:r>
            <a:rPr lang="pt-BR" dirty="0" smtClean="0"/>
            <a:t>GG</a:t>
          </a:r>
          <a:endParaRPr lang="pt-BR" dirty="0"/>
        </a:p>
      </dgm:t>
    </dgm:pt>
    <dgm:pt modelId="{93A01D95-119B-48DF-AB79-FB35B7CA7FEB}" type="parTrans" cxnId="{8D8B7A75-E16A-4F07-BB45-9623AC05B32A}">
      <dgm:prSet/>
      <dgm:spPr/>
      <dgm:t>
        <a:bodyPr/>
        <a:lstStyle/>
        <a:p>
          <a:endParaRPr lang="pt-BR"/>
        </a:p>
      </dgm:t>
    </dgm:pt>
    <dgm:pt modelId="{CCEF73DE-516C-4AEA-A9CF-D8C2F636DCAB}" type="sibTrans" cxnId="{8D8B7A75-E16A-4F07-BB45-9623AC05B32A}">
      <dgm:prSet/>
      <dgm:spPr/>
      <dgm:t>
        <a:bodyPr/>
        <a:lstStyle/>
        <a:p>
          <a:endParaRPr lang="pt-BR"/>
        </a:p>
      </dgm:t>
    </dgm:pt>
    <dgm:pt modelId="{525C973B-3B76-432C-8DE7-BE92D3F98C79}" type="pres">
      <dgm:prSet presAssocID="{27C13C93-2A0D-4FC4-8638-57010817C5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578C774-48C4-4912-B451-400A4AAE3920}" type="pres">
      <dgm:prSet presAssocID="{D39AA0B3-B564-4725-9337-9711704E26D4}" presName="hierRoot1" presStyleCnt="0"/>
      <dgm:spPr/>
    </dgm:pt>
    <dgm:pt modelId="{569669C3-7320-4BCC-9E68-9AAF7B84D541}" type="pres">
      <dgm:prSet presAssocID="{D39AA0B3-B564-4725-9337-9711704E26D4}" presName="composite" presStyleCnt="0"/>
      <dgm:spPr/>
    </dgm:pt>
    <dgm:pt modelId="{61401E99-37C4-4350-8837-41F122E11C75}" type="pres">
      <dgm:prSet presAssocID="{D39AA0B3-B564-4725-9337-9711704E26D4}" presName="background" presStyleLbl="node0" presStyleIdx="0" presStyleCnt="1"/>
      <dgm:spPr/>
    </dgm:pt>
    <dgm:pt modelId="{2B1098FC-34FC-40F0-B23C-1022AC0E9B84}" type="pres">
      <dgm:prSet presAssocID="{D39AA0B3-B564-4725-9337-9711704E26D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579B7C-D0F6-43E5-88C3-0D9CE093FE40}" type="pres">
      <dgm:prSet presAssocID="{D39AA0B3-B564-4725-9337-9711704E26D4}" presName="hierChild2" presStyleCnt="0"/>
      <dgm:spPr/>
    </dgm:pt>
    <dgm:pt modelId="{B014A892-D921-44D1-B2E9-0B22ABB7D3BA}" type="pres">
      <dgm:prSet presAssocID="{16A49A16-0315-4541-B948-A9026BCAA835}" presName="Name10" presStyleLbl="parChTrans1D2" presStyleIdx="0" presStyleCnt="2"/>
      <dgm:spPr/>
      <dgm:t>
        <a:bodyPr/>
        <a:lstStyle/>
        <a:p>
          <a:endParaRPr lang="pt-BR"/>
        </a:p>
      </dgm:t>
    </dgm:pt>
    <dgm:pt modelId="{7ACB391E-A4EF-4874-A37F-13721D7AE767}" type="pres">
      <dgm:prSet presAssocID="{F2315E4A-4B8F-49C7-8AC7-2616BD493757}" presName="hierRoot2" presStyleCnt="0"/>
      <dgm:spPr/>
    </dgm:pt>
    <dgm:pt modelId="{E1C3FF46-5577-450B-9355-1D9B597370B2}" type="pres">
      <dgm:prSet presAssocID="{F2315E4A-4B8F-49C7-8AC7-2616BD493757}" presName="composite2" presStyleCnt="0"/>
      <dgm:spPr/>
    </dgm:pt>
    <dgm:pt modelId="{B6A2690D-E56A-4A6F-8466-9CC7931E8F52}" type="pres">
      <dgm:prSet presAssocID="{F2315E4A-4B8F-49C7-8AC7-2616BD493757}" presName="background2" presStyleLbl="node2" presStyleIdx="0" presStyleCnt="2"/>
      <dgm:spPr/>
    </dgm:pt>
    <dgm:pt modelId="{8E9805D3-7570-4561-BB42-3997E572A603}" type="pres">
      <dgm:prSet presAssocID="{F2315E4A-4B8F-49C7-8AC7-2616BD4937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387F74-0BCA-4D0F-9BC3-ECE3AFD81194}" type="pres">
      <dgm:prSet presAssocID="{F2315E4A-4B8F-49C7-8AC7-2616BD493757}" presName="hierChild3" presStyleCnt="0"/>
      <dgm:spPr/>
    </dgm:pt>
    <dgm:pt modelId="{4C84D74D-B253-49BB-827C-4FE35FDA5DF0}" type="pres">
      <dgm:prSet presAssocID="{85A5AB17-F429-4907-97CB-06DAF57806FF}" presName="Name17" presStyleLbl="parChTrans1D3" presStyleIdx="0" presStyleCnt="3"/>
      <dgm:spPr/>
      <dgm:t>
        <a:bodyPr/>
        <a:lstStyle/>
        <a:p>
          <a:endParaRPr lang="pt-BR"/>
        </a:p>
      </dgm:t>
    </dgm:pt>
    <dgm:pt modelId="{4F584CC9-C218-415F-B601-EFDEF2396BC4}" type="pres">
      <dgm:prSet presAssocID="{2B9465AA-0DEC-440E-8374-FDB5596F980C}" presName="hierRoot3" presStyleCnt="0"/>
      <dgm:spPr/>
    </dgm:pt>
    <dgm:pt modelId="{F4C314E1-7257-4F9D-9092-5BCCE7820CD2}" type="pres">
      <dgm:prSet presAssocID="{2B9465AA-0DEC-440E-8374-FDB5596F980C}" presName="composite3" presStyleCnt="0"/>
      <dgm:spPr/>
    </dgm:pt>
    <dgm:pt modelId="{73985FDC-EDF0-4F63-BED1-FB90428CCA8F}" type="pres">
      <dgm:prSet presAssocID="{2B9465AA-0DEC-440E-8374-FDB5596F980C}" presName="background3" presStyleLbl="node3" presStyleIdx="0" presStyleCnt="3"/>
      <dgm:spPr/>
    </dgm:pt>
    <dgm:pt modelId="{7E3737BA-21DC-4F75-A2F4-6FFDBD53FA6A}" type="pres">
      <dgm:prSet presAssocID="{2B9465AA-0DEC-440E-8374-FDB5596F980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EFEB58-3D34-46B0-A122-9D5339FC4408}" type="pres">
      <dgm:prSet presAssocID="{2B9465AA-0DEC-440E-8374-FDB5596F980C}" presName="hierChild4" presStyleCnt="0"/>
      <dgm:spPr/>
    </dgm:pt>
    <dgm:pt modelId="{1F49D9C8-753D-4B7A-891C-641CBEAFDF93}" type="pres">
      <dgm:prSet presAssocID="{F381219B-111D-4783-98AF-CA9F1A5369CD}" presName="Name17" presStyleLbl="parChTrans1D3" presStyleIdx="1" presStyleCnt="3"/>
      <dgm:spPr/>
      <dgm:t>
        <a:bodyPr/>
        <a:lstStyle/>
        <a:p>
          <a:endParaRPr lang="pt-BR"/>
        </a:p>
      </dgm:t>
    </dgm:pt>
    <dgm:pt modelId="{DB30D8C3-2B87-4F2C-BA50-00F0904C537E}" type="pres">
      <dgm:prSet presAssocID="{A058B3D0-9BD0-4D71-B950-97F7E023B41C}" presName="hierRoot3" presStyleCnt="0"/>
      <dgm:spPr/>
    </dgm:pt>
    <dgm:pt modelId="{C93C0E38-A631-4644-9361-576A7263D007}" type="pres">
      <dgm:prSet presAssocID="{A058B3D0-9BD0-4D71-B950-97F7E023B41C}" presName="composite3" presStyleCnt="0"/>
      <dgm:spPr/>
    </dgm:pt>
    <dgm:pt modelId="{A1F21CE8-3643-4E79-ADF6-CD73797793FD}" type="pres">
      <dgm:prSet presAssocID="{A058B3D0-9BD0-4D71-B950-97F7E023B41C}" presName="background3" presStyleLbl="node3" presStyleIdx="1" presStyleCnt="3"/>
      <dgm:spPr/>
    </dgm:pt>
    <dgm:pt modelId="{80AE3C57-B125-495A-8AD1-EF1F68743A19}" type="pres">
      <dgm:prSet presAssocID="{A058B3D0-9BD0-4D71-B950-97F7E023B41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206CF9-7DB2-42C8-ADA2-DD7E6E4504E7}" type="pres">
      <dgm:prSet presAssocID="{A058B3D0-9BD0-4D71-B950-97F7E023B41C}" presName="hierChild4" presStyleCnt="0"/>
      <dgm:spPr/>
    </dgm:pt>
    <dgm:pt modelId="{BBB43DBC-2487-4BF9-A8EB-EEC6539B8ECF}" type="pres">
      <dgm:prSet presAssocID="{6E358156-EE50-4BEA-8B6F-61E026599C9E}" presName="Name10" presStyleLbl="parChTrans1D2" presStyleIdx="1" presStyleCnt="2"/>
      <dgm:spPr/>
      <dgm:t>
        <a:bodyPr/>
        <a:lstStyle/>
        <a:p>
          <a:endParaRPr lang="pt-BR"/>
        </a:p>
      </dgm:t>
    </dgm:pt>
    <dgm:pt modelId="{4FA0FF6F-0DA7-49B8-B6A4-088A13FB6826}" type="pres">
      <dgm:prSet presAssocID="{9C191BA2-7AF2-40FE-9F7C-D5D6AD05A6ED}" presName="hierRoot2" presStyleCnt="0"/>
      <dgm:spPr/>
    </dgm:pt>
    <dgm:pt modelId="{3B1B5053-9581-4780-8E43-37991D29FE4C}" type="pres">
      <dgm:prSet presAssocID="{9C191BA2-7AF2-40FE-9F7C-D5D6AD05A6ED}" presName="composite2" presStyleCnt="0"/>
      <dgm:spPr/>
    </dgm:pt>
    <dgm:pt modelId="{D0465403-F786-4E67-B2E7-4498334948A8}" type="pres">
      <dgm:prSet presAssocID="{9C191BA2-7AF2-40FE-9F7C-D5D6AD05A6ED}" presName="background2" presStyleLbl="node2" presStyleIdx="1" presStyleCnt="2"/>
      <dgm:spPr/>
    </dgm:pt>
    <dgm:pt modelId="{E439D078-41B3-49D7-91F0-57CC969CEA2C}" type="pres">
      <dgm:prSet presAssocID="{9C191BA2-7AF2-40FE-9F7C-D5D6AD05A6E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F459C1-C89D-4EEA-94E0-8EC617F84CAF}" type="pres">
      <dgm:prSet presAssocID="{9C191BA2-7AF2-40FE-9F7C-D5D6AD05A6ED}" presName="hierChild3" presStyleCnt="0"/>
      <dgm:spPr/>
    </dgm:pt>
    <dgm:pt modelId="{4B25B28B-3D31-49F7-9437-565F2ED21B09}" type="pres">
      <dgm:prSet presAssocID="{93A01D95-119B-48DF-AB79-FB35B7CA7FEB}" presName="Name17" presStyleLbl="parChTrans1D3" presStyleIdx="2" presStyleCnt="3"/>
      <dgm:spPr/>
      <dgm:t>
        <a:bodyPr/>
        <a:lstStyle/>
        <a:p>
          <a:endParaRPr lang="pt-BR"/>
        </a:p>
      </dgm:t>
    </dgm:pt>
    <dgm:pt modelId="{5F44E916-B471-41AD-9DCD-5CF854925303}" type="pres">
      <dgm:prSet presAssocID="{3114172E-009C-4855-BEB6-FE8150125D39}" presName="hierRoot3" presStyleCnt="0"/>
      <dgm:spPr/>
    </dgm:pt>
    <dgm:pt modelId="{21B12400-70FD-4AEE-B8D5-48440404F3FD}" type="pres">
      <dgm:prSet presAssocID="{3114172E-009C-4855-BEB6-FE8150125D39}" presName="composite3" presStyleCnt="0"/>
      <dgm:spPr/>
    </dgm:pt>
    <dgm:pt modelId="{78FFFC26-91B3-465A-94E3-633A6EA99B17}" type="pres">
      <dgm:prSet presAssocID="{3114172E-009C-4855-BEB6-FE8150125D39}" presName="background3" presStyleLbl="node3" presStyleIdx="2" presStyleCnt="3"/>
      <dgm:spPr/>
    </dgm:pt>
    <dgm:pt modelId="{3930E0C8-BFFC-44DF-A46E-5C56BCDDB062}" type="pres">
      <dgm:prSet presAssocID="{3114172E-009C-4855-BEB6-FE8150125D3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C5B42A-935D-4318-9F4C-9C6272D18911}" type="pres">
      <dgm:prSet presAssocID="{3114172E-009C-4855-BEB6-FE8150125D39}" presName="hierChild4" presStyleCnt="0"/>
      <dgm:spPr/>
    </dgm:pt>
  </dgm:ptLst>
  <dgm:cxnLst>
    <dgm:cxn modelId="{8D8B7A75-E16A-4F07-BB45-9623AC05B32A}" srcId="{9C191BA2-7AF2-40FE-9F7C-D5D6AD05A6ED}" destId="{3114172E-009C-4855-BEB6-FE8150125D39}" srcOrd="0" destOrd="0" parTransId="{93A01D95-119B-48DF-AB79-FB35B7CA7FEB}" sibTransId="{CCEF73DE-516C-4AEA-A9CF-D8C2F636DCAB}"/>
    <dgm:cxn modelId="{949DAA49-9911-4832-B937-08D4EDA18976}" type="presOf" srcId="{6E358156-EE50-4BEA-8B6F-61E026599C9E}" destId="{BBB43DBC-2487-4BF9-A8EB-EEC6539B8ECF}" srcOrd="0" destOrd="0" presId="urn:microsoft.com/office/officeart/2005/8/layout/hierarchy1"/>
    <dgm:cxn modelId="{B40B9001-24A7-408D-AC51-FCFB6089EF0B}" srcId="{D39AA0B3-B564-4725-9337-9711704E26D4}" destId="{F2315E4A-4B8F-49C7-8AC7-2616BD493757}" srcOrd="0" destOrd="0" parTransId="{16A49A16-0315-4541-B948-A9026BCAA835}" sibTransId="{E848EA08-51BD-4639-BE66-85002D363756}"/>
    <dgm:cxn modelId="{614AB178-BCDC-4091-B6A3-AF8EA9CFA9EE}" type="presOf" srcId="{A058B3D0-9BD0-4D71-B950-97F7E023B41C}" destId="{80AE3C57-B125-495A-8AD1-EF1F68743A19}" srcOrd="0" destOrd="0" presId="urn:microsoft.com/office/officeart/2005/8/layout/hierarchy1"/>
    <dgm:cxn modelId="{E507EF11-52DF-42BC-9A27-794017125410}" srcId="{F2315E4A-4B8F-49C7-8AC7-2616BD493757}" destId="{A058B3D0-9BD0-4D71-B950-97F7E023B41C}" srcOrd="1" destOrd="0" parTransId="{F381219B-111D-4783-98AF-CA9F1A5369CD}" sibTransId="{79E266D8-7B2D-48EC-87E8-C9BC6964B071}"/>
    <dgm:cxn modelId="{2CBE5E58-54A0-4E33-B16C-80ED161C8DAE}" type="presOf" srcId="{93A01D95-119B-48DF-AB79-FB35B7CA7FEB}" destId="{4B25B28B-3D31-49F7-9437-565F2ED21B09}" srcOrd="0" destOrd="0" presId="urn:microsoft.com/office/officeart/2005/8/layout/hierarchy1"/>
    <dgm:cxn modelId="{F3B6958C-927A-4EAD-9C6C-ED18E3C5F827}" srcId="{27C13C93-2A0D-4FC4-8638-57010817C5A3}" destId="{D39AA0B3-B564-4725-9337-9711704E26D4}" srcOrd="0" destOrd="0" parTransId="{2225AE55-1C92-48CB-B9CA-E2BB83624928}" sibTransId="{711F538C-9738-4674-9FAF-1A73A0E1687B}"/>
    <dgm:cxn modelId="{DEA47CB8-A4FA-48C9-8A34-CDB3CD52B36A}" type="presOf" srcId="{85A5AB17-F429-4907-97CB-06DAF57806FF}" destId="{4C84D74D-B253-49BB-827C-4FE35FDA5DF0}" srcOrd="0" destOrd="0" presId="urn:microsoft.com/office/officeart/2005/8/layout/hierarchy1"/>
    <dgm:cxn modelId="{10F20F84-5427-4A54-B727-E2B0682C44EA}" type="presOf" srcId="{3114172E-009C-4855-BEB6-FE8150125D39}" destId="{3930E0C8-BFFC-44DF-A46E-5C56BCDDB062}" srcOrd="0" destOrd="0" presId="urn:microsoft.com/office/officeart/2005/8/layout/hierarchy1"/>
    <dgm:cxn modelId="{B87D24F1-C33C-45A3-820F-32BE889E8816}" type="presOf" srcId="{2B9465AA-0DEC-440E-8374-FDB5596F980C}" destId="{7E3737BA-21DC-4F75-A2F4-6FFDBD53FA6A}" srcOrd="0" destOrd="0" presId="urn:microsoft.com/office/officeart/2005/8/layout/hierarchy1"/>
    <dgm:cxn modelId="{5447C1BC-86F2-49B6-A5BE-8AC4F6CE472F}" type="presOf" srcId="{27C13C93-2A0D-4FC4-8638-57010817C5A3}" destId="{525C973B-3B76-432C-8DE7-BE92D3F98C79}" srcOrd="0" destOrd="0" presId="urn:microsoft.com/office/officeart/2005/8/layout/hierarchy1"/>
    <dgm:cxn modelId="{26F77B98-BE86-4DBC-8D70-3306422D32E9}" type="presOf" srcId="{F2315E4A-4B8F-49C7-8AC7-2616BD493757}" destId="{8E9805D3-7570-4561-BB42-3997E572A603}" srcOrd="0" destOrd="0" presId="urn:microsoft.com/office/officeart/2005/8/layout/hierarchy1"/>
    <dgm:cxn modelId="{1C8A4F98-3137-4BE1-8C5D-C23058968AB6}" srcId="{D39AA0B3-B564-4725-9337-9711704E26D4}" destId="{9C191BA2-7AF2-40FE-9F7C-D5D6AD05A6ED}" srcOrd="1" destOrd="0" parTransId="{6E358156-EE50-4BEA-8B6F-61E026599C9E}" sibTransId="{63308559-7A15-4018-96B2-FF59112BFCFA}"/>
    <dgm:cxn modelId="{240E684D-00B1-4BE4-B905-5B243F5737A8}" srcId="{F2315E4A-4B8F-49C7-8AC7-2616BD493757}" destId="{2B9465AA-0DEC-440E-8374-FDB5596F980C}" srcOrd="0" destOrd="0" parTransId="{85A5AB17-F429-4907-97CB-06DAF57806FF}" sibTransId="{98030640-1CF1-4C01-8F77-23705E46793D}"/>
    <dgm:cxn modelId="{36A03432-519D-46DB-8786-E54631FA0CC7}" type="presOf" srcId="{D39AA0B3-B564-4725-9337-9711704E26D4}" destId="{2B1098FC-34FC-40F0-B23C-1022AC0E9B84}" srcOrd="0" destOrd="0" presId="urn:microsoft.com/office/officeart/2005/8/layout/hierarchy1"/>
    <dgm:cxn modelId="{91C2D539-BAB1-4FE0-8611-D73C1A0001CD}" type="presOf" srcId="{16A49A16-0315-4541-B948-A9026BCAA835}" destId="{B014A892-D921-44D1-B2E9-0B22ABB7D3BA}" srcOrd="0" destOrd="0" presId="urn:microsoft.com/office/officeart/2005/8/layout/hierarchy1"/>
    <dgm:cxn modelId="{AB362BA9-597B-4EC5-92CA-DBFADA7D53C5}" type="presOf" srcId="{9C191BA2-7AF2-40FE-9F7C-D5D6AD05A6ED}" destId="{E439D078-41B3-49D7-91F0-57CC969CEA2C}" srcOrd="0" destOrd="0" presId="urn:microsoft.com/office/officeart/2005/8/layout/hierarchy1"/>
    <dgm:cxn modelId="{387CC27E-B489-4BA7-93C9-4FBFA6648167}" type="presOf" srcId="{F381219B-111D-4783-98AF-CA9F1A5369CD}" destId="{1F49D9C8-753D-4B7A-891C-641CBEAFDF93}" srcOrd="0" destOrd="0" presId="urn:microsoft.com/office/officeart/2005/8/layout/hierarchy1"/>
    <dgm:cxn modelId="{4B009694-02A8-4FFD-93AF-56282F228770}" type="presParOf" srcId="{525C973B-3B76-432C-8DE7-BE92D3F98C79}" destId="{2578C774-48C4-4912-B451-400A4AAE3920}" srcOrd="0" destOrd="0" presId="urn:microsoft.com/office/officeart/2005/8/layout/hierarchy1"/>
    <dgm:cxn modelId="{6B0B77BB-E9F5-4871-A4A4-29DE6BD7048D}" type="presParOf" srcId="{2578C774-48C4-4912-B451-400A4AAE3920}" destId="{569669C3-7320-4BCC-9E68-9AAF7B84D541}" srcOrd="0" destOrd="0" presId="urn:microsoft.com/office/officeart/2005/8/layout/hierarchy1"/>
    <dgm:cxn modelId="{5E7EF9E5-F8D3-4E2E-8FD2-B44A806E19C6}" type="presParOf" srcId="{569669C3-7320-4BCC-9E68-9AAF7B84D541}" destId="{61401E99-37C4-4350-8837-41F122E11C75}" srcOrd="0" destOrd="0" presId="urn:microsoft.com/office/officeart/2005/8/layout/hierarchy1"/>
    <dgm:cxn modelId="{C103149D-0B40-46EF-9EA5-458B5FAB9232}" type="presParOf" srcId="{569669C3-7320-4BCC-9E68-9AAF7B84D541}" destId="{2B1098FC-34FC-40F0-B23C-1022AC0E9B84}" srcOrd="1" destOrd="0" presId="urn:microsoft.com/office/officeart/2005/8/layout/hierarchy1"/>
    <dgm:cxn modelId="{525EAD9B-0A3F-446C-A405-9C75CF54E3A0}" type="presParOf" srcId="{2578C774-48C4-4912-B451-400A4AAE3920}" destId="{F6579B7C-D0F6-43E5-88C3-0D9CE093FE40}" srcOrd="1" destOrd="0" presId="urn:microsoft.com/office/officeart/2005/8/layout/hierarchy1"/>
    <dgm:cxn modelId="{31B30770-BC38-473D-A6ED-639F9AFEA203}" type="presParOf" srcId="{F6579B7C-D0F6-43E5-88C3-0D9CE093FE40}" destId="{B014A892-D921-44D1-B2E9-0B22ABB7D3BA}" srcOrd="0" destOrd="0" presId="urn:microsoft.com/office/officeart/2005/8/layout/hierarchy1"/>
    <dgm:cxn modelId="{09251265-5F9B-4733-A3CB-764EC9A36FE6}" type="presParOf" srcId="{F6579B7C-D0F6-43E5-88C3-0D9CE093FE40}" destId="{7ACB391E-A4EF-4874-A37F-13721D7AE767}" srcOrd="1" destOrd="0" presId="urn:microsoft.com/office/officeart/2005/8/layout/hierarchy1"/>
    <dgm:cxn modelId="{B9CB01D5-631A-4ADE-9B38-D936E6CB3F1D}" type="presParOf" srcId="{7ACB391E-A4EF-4874-A37F-13721D7AE767}" destId="{E1C3FF46-5577-450B-9355-1D9B597370B2}" srcOrd="0" destOrd="0" presId="urn:microsoft.com/office/officeart/2005/8/layout/hierarchy1"/>
    <dgm:cxn modelId="{4E876BA3-F94C-4054-AE77-37DE7C09E4BD}" type="presParOf" srcId="{E1C3FF46-5577-450B-9355-1D9B597370B2}" destId="{B6A2690D-E56A-4A6F-8466-9CC7931E8F52}" srcOrd="0" destOrd="0" presId="urn:microsoft.com/office/officeart/2005/8/layout/hierarchy1"/>
    <dgm:cxn modelId="{D34BA66F-74E6-406A-A086-596E93DFE2B6}" type="presParOf" srcId="{E1C3FF46-5577-450B-9355-1D9B597370B2}" destId="{8E9805D3-7570-4561-BB42-3997E572A603}" srcOrd="1" destOrd="0" presId="urn:microsoft.com/office/officeart/2005/8/layout/hierarchy1"/>
    <dgm:cxn modelId="{43B00642-777A-4EA4-BF29-8DD31002B9EF}" type="presParOf" srcId="{7ACB391E-A4EF-4874-A37F-13721D7AE767}" destId="{3E387F74-0BCA-4D0F-9BC3-ECE3AFD81194}" srcOrd="1" destOrd="0" presId="urn:microsoft.com/office/officeart/2005/8/layout/hierarchy1"/>
    <dgm:cxn modelId="{32B0BEB9-DB15-4A66-BD01-441886E4FE86}" type="presParOf" srcId="{3E387F74-0BCA-4D0F-9BC3-ECE3AFD81194}" destId="{4C84D74D-B253-49BB-827C-4FE35FDA5DF0}" srcOrd="0" destOrd="0" presId="urn:microsoft.com/office/officeart/2005/8/layout/hierarchy1"/>
    <dgm:cxn modelId="{0383A800-1C59-4E5E-9C95-327A6D49EFAD}" type="presParOf" srcId="{3E387F74-0BCA-4D0F-9BC3-ECE3AFD81194}" destId="{4F584CC9-C218-415F-B601-EFDEF2396BC4}" srcOrd="1" destOrd="0" presId="urn:microsoft.com/office/officeart/2005/8/layout/hierarchy1"/>
    <dgm:cxn modelId="{7620DF6D-BDF8-47F0-BB6A-426E3EFAA094}" type="presParOf" srcId="{4F584CC9-C218-415F-B601-EFDEF2396BC4}" destId="{F4C314E1-7257-4F9D-9092-5BCCE7820CD2}" srcOrd="0" destOrd="0" presId="urn:microsoft.com/office/officeart/2005/8/layout/hierarchy1"/>
    <dgm:cxn modelId="{8E2415E3-83E5-498D-8BF3-52655D071B75}" type="presParOf" srcId="{F4C314E1-7257-4F9D-9092-5BCCE7820CD2}" destId="{73985FDC-EDF0-4F63-BED1-FB90428CCA8F}" srcOrd="0" destOrd="0" presId="urn:microsoft.com/office/officeart/2005/8/layout/hierarchy1"/>
    <dgm:cxn modelId="{5FE0E657-9643-4CE9-88C4-A2630D3BFF8D}" type="presParOf" srcId="{F4C314E1-7257-4F9D-9092-5BCCE7820CD2}" destId="{7E3737BA-21DC-4F75-A2F4-6FFDBD53FA6A}" srcOrd="1" destOrd="0" presId="urn:microsoft.com/office/officeart/2005/8/layout/hierarchy1"/>
    <dgm:cxn modelId="{BDFB21CA-2361-43B5-A7F2-9BB6E666B3BE}" type="presParOf" srcId="{4F584CC9-C218-415F-B601-EFDEF2396BC4}" destId="{F0EFEB58-3D34-46B0-A122-9D5339FC4408}" srcOrd="1" destOrd="0" presId="urn:microsoft.com/office/officeart/2005/8/layout/hierarchy1"/>
    <dgm:cxn modelId="{6507965C-409C-412A-ADE8-3811D95B9E06}" type="presParOf" srcId="{3E387F74-0BCA-4D0F-9BC3-ECE3AFD81194}" destId="{1F49D9C8-753D-4B7A-891C-641CBEAFDF93}" srcOrd="2" destOrd="0" presId="urn:microsoft.com/office/officeart/2005/8/layout/hierarchy1"/>
    <dgm:cxn modelId="{57DFE25E-CFDA-4B8E-9552-60EFE4DECA2F}" type="presParOf" srcId="{3E387F74-0BCA-4D0F-9BC3-ECE3AFD81194}" destId="{DB30D8C3-2B87-4F2C-BA50-00F0904C537E}" srcOrd="3" destOrd="0" presId="urn:microsoft.com/office/officeart/2005/8/layout/hierarchy1"/>
    <dgm:cxn modelId="{96B55287-A274-4B6F-9C8B-5AA8503825A8}" type="presParOf" srcId="{DB30D8C3-2B87-4F2C-BA50-00F0904C537E}" destId="{C93C0E38-A631-4644-9361-576A7263D007}" srcOrd="0" destOrd="0" presId="urn:microsoft.com/office/officeart/2005/8/layout/hierarchy1"/>
    <dgm:cxn modelId="{4B9562D5-A388-4F77-A2F6-D1F9B40912E3}" type="presParOf" srcId="{C93C0E38-A631-4644-9361-576A7263D007}" destId="{A1F21CE8-3643-4E79-ADF6-CD73797793FD}" srcOrd="0" destOrd="0" presId="urn:microsoft.com/office/officeart/2005/8/layout/hierarchy1"/>
    <dgm:cxn modelId="{F5639EB2-AF5D-40AB-8853-28F362811728}" type="presParOf" srcId="{C93C0E38-A631-4644-9361-576A7263D007}" destId="{80AE3C57-B125-495A-8AD1-EF1F68743A19}" srcOrd="1" destOrd="0" presId="urn:microsoft.com/office/officeart/2005/8/layout/hierarchy1"/>
    <dgm:cxn modelId="{406EECF5-5E85-4671-BE5B-21920047588D}" type="presParOf" srcId="{DB30D8C3-2B87-4F2C-BA50-00F0904C537E}" destId="{53206CF9-7DB2-42C8-ADA2-DD7E6E4504E7}" srcOrd="1" destOrd="0" presId="urn:microsoft.com/office/officeart/2005/8/layout/hierarchy1"/>
    <dgm:cxn modelId="{1F90AA44-702C-4418-8987-4232C86653DE}" type="presParOf" srcId="{F6579B7C-D0F6-43E5-88C3-0D9CE093FE40}" destId="{BBB43DBC-2487-4BF9-A8EB-EEC6539B8ECF}" srcOrd="2" destOrd="0" presId="urn:microsoft.com/office/officeart/2005/8/layout/hierarchy1"/>
    <dgm:cxn modelId="{7DE5F19F-CE29-41BF-84CA-9AD675A20464}" type="presParOf" srcId="{F6579B7C-D0F6-43E5-88C3-0D9CE093FE40}" destId="{4FA0FF6F-0DA7-49B8-B6A4-088A13FB6826}" srcOrd="3" destOrd="0" presId="urn:microsoft.com/office/officeart/2005/8/layout/hierarchy1"/>
    <dgm:cxn modelId="{9D24275D-6574-4441-823E-A628EBAA489B}" type="presParOf" srcId="{4FA0FF6F-0DA7-49B8-B6A4-088A13FB6826}" destId="{3B1B5053-9581-4780-8E43-37991D29FE4C}" srcOrd="0" destOrd="0" presId="urn:microsoft.com/office/officeart/2005/8/layout/hierarchy1"/>
    <dgm:cxn modelId="{90CC69D3-B9E2-47AC-86F8-830E43465E5B}" type="presParOf" srcId="{3B1B5053-9581-4780-8E43-37991D29FE4C}" destId="{D0465403-F786-4E67-B2E7-4498334948A8}" srcOrd="0" destOrd="0" presId="urn:microsoft.com/office/officeart/2005/8/layout/hierarchy1"/>
    <dgm:cxn modelId="{8D574356-28A4-407F-9961-E11E9256A19C}" type="presParOf" srcId="{3B1B5053-9581-4780-8E43-37991D29FE4C}" destId="{E439D078-41B3-49D7-91F0-57CC969CEA2C}" srcOrd="1" destOrd="0" presId="urn:microsoft.com/office/officeart/2005/8/layout/hierarchy1"/>
    <dgm:cxn modelId="{F603D908-B328-48C6-86F1-95BF24B5FF6B}" type="presParOf" srcId="{4FA0FF6F-0DA7-49B8-B6A4-088A13FB6826}" destId="{BFF459C1-C89D-4EEA-94E0-8EC617F84CAF}" srcOrd="1" destOrd="0" presId="urn:microsoft.com/office/officeart/2005/8/layout/hierarchy1"/>
    <dgm:cxn modelId="{6CD33BC8-F089-4B58-A0C9-D465E47EA1B0}" type="presParOf" srcId="{BFF459C1-C89D-4EEA-94E0-8EC617F84CAF}" destId="{4B25B28B-3D31-49F7-9437-565F2ED21B09}" srcOrd="0" destOrd="0" presId="urn:microsoft.com/office/officeart/2005/8/layout/hierarchy1"/>
    <dgm:cxn modelId="{F6BAA3A0-5500-45BF-81A5-0115A54148B2}" type="presParOf" srcId="{BFF459C1-C89D-4EEA-94E0-8EC617F84CAF}" destId="{5F44E916-B471-41AD-9DCD-5CF854925303}" srcOrd="1" destOrd="0" presId="urn:microsoft.com/office/officeart/2005/8/layout/hierarchy1"/>
    <dgm:cxn modelId="{447EF28C-B58F-429D-AF5C-EBAF6EFB4935}" type="presParOf" srcId="{5F44E916-B471-41AD-9DCD-5CF854925303}" destId="{21B12400-70FD-4AEE-B8D5-48440404F3FD}" srcOrd="0" destOrd="0" presId="urn:microsoft.com/office/officeart/2005/8/layout/hierarchy1"/>
    <dgm:cxn modelId="{57734770-95B3-4FDB-9229-6FC8C8C38389}" type="presParOf" srcId="{21B12400-70FD-4AEE-B8D5-48440404F3FD}" destId="{78FFFC26-91B3-465A-94E3-633A6EA99B17}" srcOrd="0" destOrd="0" presId="urn:microsoft.com/office/officeart/2005/8/layout/hierarchy1"/>
    <dgm:cxn modelId="{0F8BE0FD-BAB2-404F-80DB-8065D25E7EEF}" type="presParOf" srcId="{21B12400-70FD-4AEE-B8D5-48440404F3FD}" destId="{3930E0C8-BFFC-44DF-A46E-5C56BCDDB062}" srcOrd="1" destOrd="0" presId="urn:microsoft.com/office/officeart/2005/8/layout/hierarchy1"/>
    <dgm:cxn modelId="{F353B970-2768-4B59-976D-F9A38B0290C2}" type="presParOf" srcId="{5F44E916-B471-41AD-9DCD-5CF854925303}" destId="{85C5B42A-935D-4318-9F4C-9C6272D189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56E6B-94A7-4155-AD0F-5AC8471488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3DA647F-DE5D-4C9C-927E-73587F237358}">
      <dgm:prSet phldrT="[Texto]"/>
      <dgm:spPr/>
      <dgm:t>
        <a:bodyPr/>
        <a:lstStyle/>
        <a:p>
          <a:r>
            <a:rPr lang="pt-BR" dirty="0" smtClean="0"/>
            <a:t>CEO</a:t>
          </a:r>
          <a:endParaRPr lang="pt-BR" dirty="0"/>
        </a:p>
      </dgm:t>
    </dgm:pt>
    <dgm:pt modelId="{989025F5-9429-4667-A8FE-A3FFB9C0EB46}" type="parTrans" cxnId="{8CC2049B-9FA1-4189-A0E1-1D455FE60656}">
      <dgm:prSet/>
      <dgm:spPr/>
      <dgm:t>
        <a:bodyPr/>
        <a:lstStyle/>
        <a:p>
          <a:endParaRPr lang="pt-BR"/>
        </a:p>
      </dgm:t>
    </dgm:pt>
    <dgm:pt modelId="{AAFB4DB3-430C-4FAE-AA7A-3C19B7B602CC}" type="sibTrans" cxnId="{8CC2049B-9FA1-4189-A0E1-1D455FE60656}">
      <dgm:prSet/>
      <dgm:spPr/>
      <dgm:t>
        <a:bodyPr/>
        <a:lstStyle/>
        <a:p>
          <a:endParaRPr lang="pt-BR"/>
        </a:p>
      </dgm:t>
    </dgm:pt>
    <dgm:pt modelId="{577DB083-7D22-443A-91A9-7B30F98F74C9}" type="pres">
      <dgm:prSet presAssocID="{80056E6B-94A7-4155-AD0F-5AC8471488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523B46-D351-407A-95D3-5658C0FF8105}" type="pres">
      <dgm:prSet presAssocID="{63DA647F-DE5D-4C9C-927E-73587F23735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E354E3-B6D5-4C5A-8357-484D6A114F5B}" type="presOf" srcId="{63DA647F-DE5D-4C9C-927E-73587F237358}" destId="{81523B46-D351-407A-95D3-5658C0FF8105}" srcOrd="0" destOrd="0" presId="urn:microsoft.com/office/officeart/2005/8/layout/default"/>
    <dgm:cxn modelId="{D64535D3-3999-4030-A7C7-AC6D05F6AB55}" type="presOf" srcId="{80056E6B-94A7-4155-AD0F-5AC847148880}" destId="{577DB083-7D22-443A-91A9-7B30F98F74C9}" srcOrd="0" destOrd="0" presId="urn:microsoft.com/office/officeart/2005/8/layout/default"/>
    <dgm:cxn modelId="{8CC2049B-9FA1-4189-A0E1-1D455FE60656}" srcId="{80056E6B-94A7-4155-AD0F-5AC847148880}" destId="{63DA647F-DE5D-4C9C-927E-73587F237358}" srcOrd="0" destOrd="0" parTransId="{989025F5-9429-4667-A8FE-A3FFB9C0EB46}" sibTransId="{AAFB4DB3-430C-4FAE-AA7A-3C19B7B602CC}"/>
    <dgm:cxn modelId="{2A95AE72-1ADF-47A8-A177-8DA3D68200E2}" type="presParOf" srcId="{577DB083-7D22-443A-91A9-7B30F98F74C9}" destId="{81523B46-D351-407A-95D3-5658C0FF810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6D24A-37C5-4596-BA8E-6342FD672505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29AFB1-A3C3-4016-8CC3-090C4E2EB23A}">
      <dgm:prSet phldrT="[Text]" custT="1"/>
      <dgm:spPr/>
      <dgm:t>
        <a:bodyPr/>
        <a:lstStyle/>
        <a:p>
          <a:r>
            <a:rPr lang="en-US" sz="2800" dirty="0" smtClean="0"/>
            <a:t>Growth</a:t>
          </a:r>
          <a:endParaRPr lang="en-US" sz="2800" dirty="0"/>
        </a:p>
      </dgm:t>
    </dgm:pt>
    <dgm:pt modelId="{B7B64ADB-E973-4F25-88DD-7EA01C9E8B57}" type="parTrans" cxnId="{717F931B-6050-4FF4-9C72-D8E6845D002D}">
      <dgm:prSet/>
      <dgm:spPr/>
      <dgm:t>
        <a:bodyPr/>
        <a:lstStyle/>
        <a:p>
          <a:endParaRPr lang="en-US"/>
        </a:p>
      </dgm:t>
    </dgm:pt>
    <dgm:pt modelId="{3AE505D8-7DA8-4963-A69C-A49938790EB3}" type="sibTrans" cxnId="{717F931B-6050-4FF4-9C72-D8E6845D002D}">
      <dgm:prSet/>
      <dgm:spPr/>
      <dgm:t>
        <a:bodyPr/>
        <a:lstStyle/>
        <a:p>
          <a:endParaRPr lang="en-US"/>
        </a:p>
      </dgm:t>
    </dgm:pt>
    <dgm:pt modelId="{92B3B8BE-4470-4659-85C2-2FBB0730DE49}">
      <dgm:prSet phldrT="[Text]"/>
      <dgm:spPr/>
      <dgm:t>
        <a:bodyPr/>
        <a:lstStyle/>
        <a:p>
          <a:r>
            <a:rPr lang="en-US" dirty="0" smtClean="0"/>
            <a:t>Market Growth</a:t>
          </a:r>
          <a:endParaRPr lang="en-US" dirty="0"/>
        </a:p>
      </dgm:t>
    </dgm:pt>
    <dgm:pt modelId="{43DF100B-9DE5-43D8-9BD7-D21113CE0210}" type="parTrans" cxnId="{1DB9BAEB-AE66-4714-A0BC-51044322E903}">
      <dgm:prSet/>
      <dgm:spPr/>
      <dgm:t>
        <a:bodyPr/>
        <a:lstStyle/>
        <a:p>
          <a:endParaRPr lang="en-US"/>
        </a:p>
      </dgm:t>
    </dgm:pt>
    <dgm:pt modelId="{7C3F4678-3A8F-40EC-A23B-81B9A4D0C736}" type="sibTrans" cxnId="{1DB9BAEB-AE66-4714-A0BC-51044322E903}">
      <dgm:prSet/>
      <dgm:spPr/>
      <dgm:t>
        <a:bodyPr/>
        <a:lstStyle/>
        <a:p>
          <a:endParaRPr lang="en-US"/>
        </a:p>
      </dgm:t>
    </dgm:pt>
    <dgm:pt modelId="{452E7A6E-97C4-42B7-802A-3EB0E40415C0}">
      <dgm:prSet phldrT="[Text]"/>
      <dgm:spPr/>
      <dgm:t>
        <a:bodyPr/>
        <a:lstStyle/>
        <a:p>
          <a:r>
            <a:rPr lang="en-US" dirty="0" smtClean="0"/>
            <a:t>Organic Growth through New Product Development</a:t>
          </a:r>
          <a:endParaRPr lang="en-US" dirty="0"/>
        </a:p>
      </dgm:t>
    </dgm:pt>
    <dgm:pt modelId="{8A5A2F55-9D1B-44C0-B551-2DD0C2720115}" type="parTrans" cxnId="{C91B693F-B8CA-485E-92D1-6EE37CEF93E2}">
      <dgm:prSet/>
      <dgm:spPr/>
      <dgm:t>
        <a:bodyPr/>
        <a:lstStyle/>
        <a:p>
          <a:endParaRPr lang="en-US"/>
        </a:p>
      </dgm:t>
    </dgm:pt>
    <dgm:pt modelId="{99B085A2-4D1B-43EA-9E36-2A10ED480E88}" type="sibTrans" cxnId="{C91B693F-B8CA-485E-92D1-6EE37CEF93E2}">
      <dgm:prSet/>
      <dgm:spPr/>
      <dgm:t>
        <a:bodyPr/>
        <a:lstStyle/>
        <a:p>
          <a:endParaRPr lang="en-US"/>
        </a:p>
      </dgm:t>
    </dgm:pt>
    <dgm:pt modelId="{688619CC-2FE4-48F2-BB38-40FA1A0AE28F}">
      <dgm:prSet phldrT="[Text]"/>
      <dgm:spPr/>
      <dgm:t>
        <a:bodyPr/>
        <a:lstStyle/>
        <a:p>
          <a:r>
            <a:rPr lang="en-US" dirty="0" smtClean="0"/>
            <a:t>Inorganic Growth through Acquisition</a:t>
          </a:r>
          <a:endParaRPr lang="en-US" dirty="0"/>
        </a:p>
      </dgm:t>
    </dgm:pt>
    <dgm:pt modelId="{2ACDEB5C-AF2F-4073-982D-6B516489F9B7}" type="parTrans" cxnId="{1C19B511-707C-48E5-8833-BDFCB1D29133}">
      <dgm:prSet/>
      <dgm:spPr/>
      <dgm:t>
        <a:bodyPr/>
        <a:lstStyle/>
        <a:p>
          <a:endParaRPr lang="en-US"/>
        </a:p>
      </dgm:t>
    </dgm:pt>
    <dgm:pt modelId="{3AA846DB-494A-4CFF-BF00-BD2061AB33A6}" type="sibTrans" cxnId="{1C19B511-707C-48E5-8833-BDFCB1D29133}">
      <dgm:prSet/>
      <dgm:spPr/>
      <dgm:t>
        <a:bodyPr/>
        <a:lstStyle/>
        <a:p>
          <a:endParaRPr lang="en-US"/>
        </a:p>
      </dgm:t>
    </dgm:pt>
    <dgm:pt modelId="{C715D20E-8D7E-4BB6-ACC9-927FE90FEA30}">
      <dgm:prSet phldrT="[Text]"/>
      <dgm:spPr/>
      <dgm:t>
        <a:bodyPr/>
        <a:lstStyle/>
        <a:p>
          <a:r>
            <a:rPr lang="en-US" dirty="0" smtClean="0"/>
            <a:t>Identifying and populating families of strategic opportunities</a:t>
          </a:r>
          <a:endParaRPr lang="en-US" dirty="0"/>
        </a:p>
      </dgm:t>
    </dgm:pt>
    <dgm:pt modelId="{8B878BCB-8856-478C-8037-697CAC046C43}" type="parTrans" cxnId="{0C5FF486-3CC9-4FD3-A474-404CFA595F00}">
      <dgm:prSet/>
      <dgm:spPr/>
      <dgm:t>
        <a:bodyPr/>
        <a:lstStyle/>
        <a:p>
          <a:endParaRPr lang="en-US"/>
        </a:p>
      </dgm:t>
    </dgm:pt>
    <dgm:pt modelId="{1A0E5B03-D2DF-4538-A616-B27054F9C77C}" type="sibTrans" cxnId="{0C5FF486-3CC9-4FD3-A474-404CFA595F00}">
      <dgm:prSet/>
      <dgm:spPr/>
      <dgm:t>
        <a:bodyPr/>
        <a:lstStyle/>
        <a:p>
          <a:endParaRPr lang="en-US"/>
        </a:p>
      </dgm:t>
    </dgm:pt>
    <dgm:pt modelId="{398E3712-F72A-4580-9C08-929620413CFF}">
      <dgm:prSet phldrT="[Text]"/>
      <dgm:spPr/>
      <dgm:t>
        <a:bodyPr/>
        <a:lstStyle/>
        <a:p>
          <a:r>
            <a:rPr lang="en-US" dirty="0" smtClean="0"/>
            <a:t>Closing the Gap</a:t>
          </a:r>
          <a:endParaRPr lang="en-US" dirty="0"/>
        </a:p>
      </dgm:t>
    </dgm:pt>
    <dgm:pt modelId="{B2CC64CF-D393-4DDB-A9E4-F04C4E20837C}" type="parTrans" cxnId="{F14FA3BA-C3CB-4585-96DC-FFB1C4004B98}">
      <dgm:prSet/>
      <dgm:spPr/>
    </dgm:pt>
    <dgm:pt modelId="{5DACD6B1-2580-4AAA-87DD-EEDD633921DE}" type="sibTrans" cxnId="{F14FA3BA-C3CB-4585-96DC-FFB1C4004B98}">
      <dgm:prSet/>
      <dgm:spPr/>
    </dgm:pt>
    <dgm:pt modelId="{E2DDFFE7-3D81-4995-B82D-41F67FF8659F}" type="pres">
      <dgm:prSet presAssocID="{62C6D24A-37C5-4596-BA8E-6342FD6725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702CC-C6ED-4B4F-8B63-9A5B817B512F}" type="pres">
      <dgm:prSet presAssocID="{398E3712-F72A-4580-9C08-929620413CFF}" presName="boxAndChildren" presStyleCnt="0"/>
      <dgm:spPr/>
      <dgm:t>
        <a:bodyPr/>
        <a:lstStyle/>
        <a:p>
          <a:endParaRPr lang="en-US"/>
        </a:p>
      </dgm:t>
    </dgm:pt>
    <dgm:pt modelId="{50117A9D-5EAF-4A75-9781-5753C2171724}" type="pres">
      <dgm:prSet presAssocID="{398E3712-F72A-4580-9C08-929620413CFF}" presName="parentTextBox" presStyleLbl="node1" presStyleIdx="0" presStyleCnt="3" custScaleY="39676"/>
      <dgm:spPr/>
      <dgm:t>
        <a:bodyPr/>
        <a:lstStyle/>
        <a:p>
          <a:endParaRPr lang="en-US"/>
        </a:p>
      </dgm:t>
    </dgm:pt>
    <dgm:pt modelId="{5D83C20C-1838-4988-9114-4B16163E65BA}" type="pres">
      <dgm:prSet presAssocID="{1A0E5B03-D2DF-4538-A616-B27054F9C77C}" presName="sp" presStyleCnt="0"/>
      <dgm:spPr/>
      <dgm:t>
        <a:bodyPr/>
        <a:lstStyle/>
        <a:p>
          <a:endParaRPr lang="en-US"/>
        </a:p>
      </dgm:t>
    </dgm:pt>
    <dgm:pt modelId="{375660AB-74EA-4F90-A368-42B46A188A89}" type="pres">
      <dgm:prSet presAssocID="{C715D20E-8D7E-4BB6-ACC9-927FE90FEA30}" presName="arrowAndChildren" presStyleCnt="0"/>
      <dgm:spPr/>
      <dgm:t>
        <a:bodyPr/>
        <a:lstStyle/>
        <a:p>
          <a:endParaRPr lang="en-US"/>
        </a:p>
      </dgm:t>
    </dgm:pt>
    <dgm:pt modelId="{9912BD73-608B-48BA-A76E-0972014DD502}" type="pres">
      <dgm:prSet presAssocID="{C715D20E-8D7E-4BB6-ACC9-927FE90FEA30}" presName="parentTextArrow" presStyleLbl="node1" presStyleIdx="1" presStyleCnt="3" custScaleY="44777"/>
      <dgm:spPr/>
      <dgm:t>
        <a:bodyPr/>
        <a:lstStyle/>
        <a:p>
          <a:endParaRPr lang="en-US"/>
        </a:p>
      </dgm:t>
    </dgm:pt>
    <dgm:pt modelId="{36002511-91F3-481C-802A-709B46D6689F}" type="pres">
      <dgm:prSet presAssocID="{3AE505D8-7DA8-4963-A69C-A49938790EB3}" presName="sp" presStyleCnt="0"/>
      <dgm:spPr/>
      <dgm:t>
        <a:bodyPr/>
        <a:lstStyle/>
        <a:p>
          <a:endParaRPr lang="en-US"/>
        </a:p>
      </dgm:t>
    </dgm:pt>
    <dgm:pt modelId="{7A39068C-3CAC-452C-BC2D-5DF166B1D378}" type="pres">
      <dgm:prSet presAssocID="{5129AFB1-A3C3-4016-8CC3-090C4E2EB23A}" presName="arrowAndChildren" presStyleCnt="0"/>
      <dgm:spPr/>
      <dgm:t>
        <a:bodyPr/>
        <a:lstStyle/>
        <a:p>
          <a:endParaRPr lang="en-US"/>
        </a:p>
      </dgm:t>
    </dgm:pt>
    <dgm:pt modelId="{FCE9F726-DDF5-411F-950A-3441005379C6}" type="pres">
      <dgm:prSet presAssocID="{5129AFB1-A3C3-4016-8CC3-090C4E2EB23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9EF0115-CE21-4522-9D1C-B7233CEE97AC}" type="pres">
      <dgm:prSet presAssocID="{5129AFB1-A3C3-4016-8CC3-090C4E2EB23A}" presName="arrow" presStyleLbl="node1" presStyleIdx="2" presStyleCnt="3"/>
      <dgm:spPr/>
      <dgm:t>
        <a:bodyPr/>
        <a:lstStyle/>
        <a:p>
          <a:endParaRPr lang="en-US"/>
        </a:p>
      </dgm:t>
    </dgm:pt>
    <dgm:pt modelId="{B0D72086-9712-4E0E-97E7-0FF6C4155426}" type="pres">
      <dgm:prSet presAssocID="{5129AFB1-A3C3-4016-8CC3-090C4E2EB23A}" presName="descendantArrow" presStyleCnt="0"/>
      <dgm:spPr/>
      <dgm:t>
        <a:bodyPr/>
        <a:lstStyle/>
        <a:p>
          <a:endParaRPr lang="en-US"/>
        </a:p>
      </dgm:t>
    </dgm:pt>
    <dgm:pt modelId="{90776245-5644-45CB-AD4D-B4DB45D35E16}" type="pres">
      <dgm:prSet presAssocID="{92B3B8BE-4470-4659-85C2-2FBB0730DE49}" presName="childTextArrow" presStyleLbl="fgAccFollowNode1" presStyleIdx="0" presStyleCnt="3" custScaleY="131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FA435-94E6-4859-A398-57233C466D33}" type="pres">
      <dgm:prSet presAssocID="{452E7A6E-97C4-42B7-802A-3EB0E40415C0}" presName="childTextArrow" presStyleLbl="fgAccFollowNode1" presStyleIdx="1" presStyleCnt="3" custScaleY="131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B8965-82CD-4E63-88C8-6DC5495A762D}" type="pres">
      <dgm:prSet presAssocID="{688619CC-2FE4-48F2-BB38-40FA1A0AE28F}" presName="childTextArrow" presStyleLbl="fgAccFollowNode1" presStyleIdx="2" presStyleCnt="3" custScaleY="131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7C8D7-A62D-497E-B6CC-ECB0AD43A69E}" type="presOf" srcId="{452E7A6E-97C4-42B7-802A-3EB0E40415C0}" destId="{B95FA435-94E6-4859-A398-57233C466D33}" srcOrd="0" destOrd="0" presId="urn:microsoft.com/office/officeart/2005/8/layout/process4"/>
    <dgm:cxn modelId="{1C19B511-707C-48E5-8833-BDFCB1D29133}" srcId="{5129AFB1-A3C3-4016-8CC3-090C4E2EB23A}" destId="{688619CC-2FE4-48F2-BB38-40FA1A0AE28F}" srcOrd="2" destOrd="0" parTransId="{2ACDEB5C-AF2F-4073-982D-6B516489F9B7}" sibTransId="{3AA846DB-494A-4CFF-BF00-BD2061AB33A6}"/>
    <dgm:cxn modelId="{CB638CB5-07BC-407C-BB06-F0BF015D8341}" type="presOf" srcId="{5129AFB1-A3C3-4016-8CC3-090C4E2EB23A}" destId="{59EF0115-CE21-4522-9D1C-B7233CEE97AC}" srcOrd="1" destOrd="0" presId="urn:microsoft.com/office/officeart/2005/8/layout/process4"/>
    <dgm:cxn modelId="{90B1F555-9581-4A2C-9076-23B1E4132A5D}" type="presOf" srcId="{5129AFB1-A3C3-4016-8CC3-090C4E2EB23A}" destId="{FCE9F726-DDF5-411F-950A-3441005379C6}" srcOrd="0" destOrd="0" presId="urn:microsoft.com/office/officeart/2005/8/layout/process4"/>
    <dgm:cxn modelId="{F14FA3BA-C3CB-4585-96DC-FFB1C4004B98}" srcId="{62C6D24A-37C5-4596-BA8E-6342FD672505}" destId="{398E3712-F72A-4580-9C08-929620413CFF}" srcOrd="2" destOrd="0" parTransId="{B2CC64CF-D393-4DDB-A9E4-F04C4E20837C}" sibTransId="{5DACD6B1-2580-4AAA-87DD-EEDD633921DE}"/>
    <dgm:cxn modelId="{BFA03BA1-A328-4D75-82D7-363821DC9C9F}" type="presOf" srcId="{398E3712-F72A-4580-9C08-929620413CFF}" destId="{50117A9D-5EAF-4A75-9781-5753C2171724}" srcOrd="0" destOrd="0" presId="urn:microsoft.com/office/officeart/2005/8/layout/process4"/>
    <dgm:cxn modelId="{0C5FF486-3CC9-4FD3-A474-404CFA595F00}" srcId="{62C6D24A-37C5-4596-BA8E-6342FD672505}" destId="{C715D20E-8D7E-4BB6-ACC9-927FE90FEA30}" srcOrd="1" destOrd="0" parTransId="{8B878BCB-8856-478C-8037-697CAC046C43}" sibTransId="{1A0E5B03-D2DF-4538-A616-B27054F9C77C}"/>
    <dgm:cxn modelId="{11ACEFCD-8DF3-4AAB-82C1-3F4C5EC5CE83}" type="presOf" srcId="{C715D20E-8D7E-4BB6-ACC9-927FE90FEA30}" destId="{9912BD73-608B-48BA-A76E-0972014DD502}" srcOrd="0" destOrd="0" presId="urn:microsoft.com/office/officeart/2005/8/layout/process4"/>
    <dgm:cxn modelId="{717F931B-6050-4FF4-9C72-D8E6845D002D}" srcId="{62C6D24A-37C5-4596-BA8E-6342FD672505}" destId="{5129AFB1-A3C3-4016-8CC3-090C4E2EB23A}" srcOrd="0" destOrd="0" parTransId="{B7B64ADB-E973-4F25-88DD-7EA01C9E8B57}" sibTransId="{3AE505D8-7DA8-4963-A69C-A49938790EB3}"/>
    <dgm:cxn modelId="{C2580C2E-DB7F-4EE8-8C78-119C37B950C6}" type="presOf" srcId="{688619CC-2FE4-48F2-BB38-40FA1A0AE28F}" destId="{5EEB8965-82CD-4E63-88C8-6DC5495A762D}" srcOrd="0" destOrd="0" presId="urn:microsoft.com/office/officeart/2005/8/layout/process4"/>
    <dgm:cxn modelId="{1DB9BAEB-AE66-4714-A0BC-51044322E903}" srcId="{5129AFB1-A3C3-4016-8CC3-090C4E2EB23A}" destId="{92B3B8BE-4470-4659-85C2-2FBB0730DE49}" srcOrd="0" destOrd="0" parTransId="{43DF100B-9DE5-43D8-9BD7-D21113CE0210}" sibTransId="{7C3F4678-3A8F-40EC-A23B-81B9A4D0C736}"/>
    <dgm:cxn modelId="{C91B693F-B8CA-485E-92D1-6EE37CEF93E2}" srcId="{5129AFB1-A3C3-4016-8CC3-090C4E2EB23A}" destId="{452E7A6E-97C4-42B7-802A-3EB0E40415C0}" srcOrd="1" destOrd="0" parTransId="{8A5A2F55-9D1B-44C0-B551-2DD0C2720115}" sibTransId="{99B085A2-4D1B-43EA-9E36-2A10ED480E88}"/>
    <dgm:cxn modelId="{A3484118-3990-498A-ADFF-2D41D3C0D148}" type="presOf" srcId="{62C6D24A-37C5-4596-BA8E-6342FD672505}" destId="{E2DDFFE7-3D81-4995-B82D-41F67FF8659F}" srcOrd="0" destOrd="0" presId="urn:microsoft.com/office/officeart/2005/8/layout/process4"/>
    <dgm:cxn modelId="{61F69151-B3F3-4B3F-87C0-059B0F967E34}" type="presOf" srcId="{92B3B8BE-4470-4659-85C2-2FBB0730DE49}" destId="{90776245-5644-45CB-AD4D-B4DB45D35E16}" srcOrd="0" destOrd="0" presId="urn:microsoft.com/office/officeart/2005/8/layout/process4"/>
    <dgm:cxn modelId="{513D8DE5-20C8-47E8-B81A-65FC0310A2CC}" type="presParOf" srcId="{E2DDFFE7-3D81-4995-B82D-41F67FF8659F}" destId="{997702CC-C6ED-4B4F-8B63-9A5B817B512F}" srcOrd="0" destOrd="0" presId="urn:microsoft.com/office/officeart/2005/8/layout/process4"/>
    <dgm:cxn modelId="{541CBFDD-97D2-4531-ACB1-0C8B91A185A2}" type="presParOf" srcId="{997702CC-C6ED-4B4F-8B63-9A5B817B512F}" destId="{50117A9D-5EAF-4A75-9781-5753C2171724}" srcOrd="0" destOrd="0" presId="urn:microsoft.com/office/officeart/2005/8/layout/process4"/>
    <dgm:cxn modelId="{B5757E72-1EDD-4235-AECE-5A88E9E7E8F6}" type="presParOf" srcId="{E2DDFFE7-3D81-4995-B82D-41F67FF8659F}" destId="{5D83C20C-1838-4988-9114-4B16163E65BA}" srcOrd="1" destOrd="0" presId="urn:microsoft.com/office/officeart/2005/8/layout/process4"/>
    <dgm:cxn modelId="{B9DAE8ED-FBF4-40ED-9C11-49ACC770D731}" type="presParOf" srcId="{E2DDFFE7-3D81-4995-B82D-41F67FF8659F}" destId="{375660AB-74EA-4F90-A368-42B46A188A89}" srcOrd="2" destOrd="0" presId="urn:microsoft.com/office/officeart/2005/8/layout/process4"/>
    <dgm:cxn modelId="{3752262D-D7BC-47F3-8C40-70FE0CE0936F}" type="presParOf" srcId="{375660AB-74EA-4F90-A368-42B46A188A89}" destId="{9912BD73-608B-48BA-A76E-0972014DD502}" srcOrd="0" destOrd="0" presId="urn:microsoft.com/office/officeart/2005/8/layout/process4"/>
    <dgm:cxn modelId="{31B8CE11-7C37-4C3F-859A-BCE457525E7A}" type="presParOf" srcId="{E2DDFFE7-3D81-4995-B82D-41F67FF8659F}" destId="{36002511-91F3-481C-802A-709B46D6689F}" srcOrd="3" destOrd="0" presId="urn:microsoft.com/office/officeart/2005/8/layout/process4"/>
    <dgm:cxn modelId="{24E0421E-A4EE-420F-967C-4A42009F4FAF}" type="presParOf" srcId="{E2DDFFE7-3D81-4995-B82D-41F67FF8659F}" destId="{7A39068C-3CAC-452C-BC2D-5DF166B1D378}" srcOrd="4" destOrd="0" presId="urn:microsoft.com/office/officeart/2005/8/layout/process4"/>
    <dgm:cxn modelId="{BAE050F3-D7D3-4640-92C9-8B517C4F9E82}" type="presParOf" srcId="{7A39068C-3CAC-452C-BC2D-5DF166B1D378}" destId="{FCE9F726-DDF5-411F-950A-3441005379C6}" srcOrd="0" destOrd="0" presId="urn:microsoft.com/office/officeart/2005/8/layout/process4"/>
    <dgm:cxn modelId="{996EEDF1-878C-4B92-B610-DEADB296C5F5}" type="presParOf" srcId="{7A39068C-3CAC-452C-BC2D-5DF166B1D378}" destId="{59EF0115-CE21-4522-9D1C-B7233CEE97AC}" srcOrd="1" destOrd="0" presId="urn:microsoft.com/office/officeart/2005/8/layout/process4"/>
    <dgm:cxn modelId="{CA0F9EBC-7092-4B4A-AFE4-968AF246D163}" type="presParOf" srcId="{7A39068C-3CAC-452C-BC2D-5DF166B1D378}" destId="{B0D72086-9712-4E0E-97E7-0FF6C4155426}" srcOrd="2" destOrd="0" presId="urn:microsoft.com/office/officeart/2005/8/layout/process4"/>
    <dgm:cxn modelId="{33FB847E-CABC-4340-A46B-9427319CBEB7}" type="presParOf" srcId="{B0D72086-9712-4E0E-97E7-0FF6C4155426}" destId="{90776245-5644-45CB-AD4D-B4DB45D35E16}" srcOrd="0" destOrd="0" presId="urn:microsoft.com/office/officeart/2005/8/layout/process4"/>
    <dgm:cxn modelId="{B6C62914-D53F-4078-8611-28C4686569FE}" type="presParOf" srcId="{B0D72086-9712-4E0E-97E7-0FF6C4155426}" destId="{B95FA435-94E6-4859-A398-57233C466D33}" srcOrd="1" destOrd="0" presId="urn:microsoft.com/office/officeart/2005/8/layout/process4"/>
    <dgm:cxn modelId="{155D535C-614D-44E6-8CAE-0D371440EB38}" type="presParOf" srcId="{B0D72086-9712-4E0E-97E7-0FF6C4155426}" destId="{5EEB8965-82CD-4E63-88C8-6DC5495A762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B28B-3D31-49F7-9437-565F2ED21B09}">
      <dsp:nvSpPr>
        <dsp:cNvPr id="0" name=""/>
        <dsp:cNvSpPr/>
      </dsp:nvSpPr>
      <dsp:spPr>
        <a:xfrm>
          <a:off x="2299510" y="1326973"/>
          <a:ext cx="91440" cy="2316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43DBC-2487-4BF9-A8EB-EEC6539B8ECF}">
      <dsp:nvSpPr>
        <dsp:cNvPr id="0" name=""/>
        <dsp:cNvSpPr/>
      </dsp:nvSpPr>
      <dsp:spPr>
        <a:xfrm>
          <a:off x="1615111" y="589553"/>
          <a:ext cx="730118" cy="231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60"/>
              </a:lnTo>
              <a:lnTo>
                <a:pt x="730118" y="157860"/>
              </a:lnTo>
              <a:lnTo>
                <a:pt x="730118" y="231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9D9C8-753D-4B7A-891C-641CBEAFDF93}">
      <dsp:nvSpPr>
        <dsp:cNvPr id="0" name=""/>
        <dsp:cNvSpPr/>
      </dsp:nvSpPr>
      <dsp:spPr>
        <a:xfrm>
          <a:off x="884992" y="1326973"/>
          <a:ext cx="486745" cy="231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60"/>
              </a:lnTo>
              <a:lnTo>
                <a:pt x="486745" y="157860"/>
              </a:lnTo>
              <a:lnTo>
                <a:pt x="486745" y="231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4D74D-B253-49BB-827C-4FE35FDA5DF0}">
      <dsp:nvSpPr>
        <dsp:cNvPr id="0" name=""/>
        <dsp:cNvSpPr/>
      </dsp:nvSpPr>
      <dsp:spPr>
        <a:xfrm>
          <a:off x="398246" y="1326973"/>
          <a:ext cx="486745" cy="231646"/>
        </a:xfrm>
        <a:custGeom>
          <a:avLst/>
          <a:gdLst/>
          <a:ahLst/>
          <a:cxnLst/>
          <a:rect l="0" t="0" r="0" b="0"/>
          <a:pathLst>
            <a:path>
              <a:moveTo>
                <a:pt x="486745" y="0"/>
              </a:moveTo>
              <a:lnTo>
                <a:pt x="486745" y="157860"/>
              </a:lnTo>
              <a:lnTo>
                <a:pt x="0" y="157860"/>
              </a:lnTo>
              <a:lnTo>
                <a:pt x="0" y="231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4A892-D921-44D1-B2E9-0B22ABB7D3BA}">
      <dsp:nvSpPr>
        <dsp:cNvPr id="0" name=""/>
        <dsp:cNvSpPr/>
      </dsp:nvSpPr>
      <dsp:spPr>
        <a:xfrm>
          <a:off x="884992" y="589553"/>
          <a:ext cx="730118" cy="231646"/>
        </a:xfrm>
        <a:custGeom>
          <a:avLst/>
          <a:gdLst/>
          <a:ahLst/>
          <a:cxnLst/>
          <a:rect l="0" t="0" r="0" b="0"/>
          <a:pathLst>
            <a:path>
              <a:moveTo>
                <a:pt x="730118" y="0"/>
              </a:moveTo>
              <a:lnTo>
                <a:pt x="730118" y="157860"/>
              </a:lnTo>
              <a:lnTo>
                <a:pt x="0" y="157860"/>
              </a:lnTo>
              <a:lnTo>
                <a:pt x="0" y="231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01E99-37C4-4350-8837-41F122E11C75}">
      <dsp:nvSpPr>
        <dsp:cNvPr id="0" name=""/>
        <dsp:cNvSpPr/>
      </dsp:nvSpPr>
      <dsp:spPr>
        <a:xfrm>
          <a:off x="1216864" y="83780"/>
          <a:ext cx="796493" cy="50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098FC-34FC-40F0-B23C-1022AC0E9B84}">
      <dsp:nvSpPr>
        <dsp:cNvPr id="0" name=""/>
        <dsp:cNvSpPr/>
      </dsp:nvSpPr>
      <dsp:spPr>
        <a:xfrm>
          <a:off x="1305363" y="167854"/>
          <a:ext cx="796493" cy="505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CEO</a:t>
          </a:r>
          <a:endParaRPr lang="pt-BR" sz="2200" kern="1200" dirty="0"/>
        </a:p>
      </dsp:txBody>
      <dsp:txXfrm>
        <a:off x="1320177" y="182668"/>
        <a:ext cx="766865" cy="476145"/>
      </dsp:txXfrm>
    </dsp:sp>
    <dsp:sp modelId="{B6A2690D-E56A-4A6F-8466-9CC7931E8F52}">
      <dsp:nvSpPr>
        <dsp:cNvPr id="0" name=""/>
        <dsp:cNvSpPr/>
      </dsp:nvSpPr>
      <dsp:spPr>
        <a:xfrm>
          <a:off x="486745" y="821200"/>
          <a:ext cx="796493" cy="50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805D3-7570-4561-BB42-3997E572A603}">
      <dsp:nvSpPr>
        <dsp:cNvPr id="0" name=""/>
        <dsp:cNvSpPr/>
      </dsp:nvSpPr>
      <dsp:spPr>
        <a:xfrm>
          <a:off x="575245" y="905274"/>
          <a:ext cx="796493" cy="505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/>
            <a:t>Dir</a:t>
          </a:r>
          <a:endParaRPr lang="pt-BR" sz="2200" kern="1200" dirty="0"/>
        </a:p>
      </dsp:txBody>
      <dsp:txXfrm>
        <a:off x="590059" y="920088"/>
        <a:ext cx="766865" cy="476145"/>
      </dsp:txXfrm>
    </dsp:sp>
    <dsp:sp modelId="{73985FDC-EDF0-4F63-BED1-FB90428CCA8F}">
      <dsp:nvSpPr>
        <dsp:cNvPr id="0" name=""/>
        <dsp:cNvSpPr/>
      </dsp:nvSpPr>
      <dsp:spPr>
        <a:xfrm>
          <a:off x="0" y="1558620"/>
          <a:ext cx="796493" cy="50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737BA-21DC-4F75-A2F4-6FFDBD53FA6A}">
      <dsp:nvSpPr>
        <dsp:cNvPr id="0" name=""/>
        <dsp:cNvSpPr/>
      </dsp:nvSpPr>
      <dsp:spPr>
        <a:xfrm>
          <a:off x="88499" y="1642694"/>
          <a:ext cx="796493" cy="505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GG</a:t>
          </a:r>
          <a:endParaRPr lang="pt-BR" sz="2200" kern="1200" dirty="0"/>
        </a:p>
      </dsp:txBody>
      <dsp:txXfrm>
        <a:off x="103313" y="1657508"/>
        <a:ext cx="766865" cy="476145"/>
      </dsp:txXfrm>
    </dsp:sp>
    <dsp:sp modelId="{A1F21CE8-3643-4E79-ADF6-CD73797793FD}">
      <dsp:nvSpPr>
        <dsp:cNvPr id="0" name=""/>
        <dsp:cNvSpPr/>
      </dsp:nvSpPr>
      <dsp:spPr>
        <a:xfrm>
          <a:off x="973491" y="1558620"/>
          <a:ext cx="796493" cy="50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E3C57-B125-495A-8AD1-EF1F68743A19}">
      <dsp:nvSpPr>
        <dsp:cNvPr id="0" name=""/>
        <dsp:cNvSpPr/>
      </dsp:nvSpPr>
      <dsp:spPr>
        <a:xfrm>
          <a:off x="1061990" y="1642694"/>
          <a:ext cx="796493" cy="505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GG</a:t>
          </a:r>
          <a:endParaRPr lang="pt-BR" sz="2200" kern="1200" dirty="0"/>
        </a:p>
      </dsp:txBody>
      <dsp:txXfrm>
        <a:off x="1076804" y="1657508"/>
        <a:ext cx="766865" cy="476145"/>
      </dsp:txXfrm>
    </dsp:sp>
    <dsp:sp modelId="{D0465403-F786-4E67-B2E7-4498334948A8}">
      <dsp:nvSpPr>
        <dsp:cNvPr id="0" name=""/>
        <dsp:cNvSpPr/>
      </dsp:nvSpPr>
      <dsp:spPr>
        <a:xfrm>
          <a:off x="1946983" y="821200"/>
          <a:ext cx="796493" cy="50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9D078-41B3-49D7-91F0-57CC969CEA2C}">
      <dsp:nvSpPr>
        <dsp:cNvPr id="0" name=""/>
        <dsp:cNvSpPr/>
      </dsp:nvSpPr>
      <dsp:spPr>
        <a:xfrm>
          <a:off x="2035482" y="905274"/>
          <a:ext cx="796493" cy="505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/>
            <a:t>Dir</a:t>
          </a:r>
          <a:endParaRPr lang="pt-BR" sz="2200" kern="1200" dirty="0"/>
        </a:p>
      </dsp:txBody>
      <dsp:txXfrm>
        <a:off x="2050296" y="920088"/>
        <a:ext cx="766865" cy="476145"/>
      </dsp:txXfrm>
    </dsp:sp>
    <dsp:sp modelId="{78FFFC26-91B3-465A-94E3-633A6EA99B17}">
      <dsp:nvSpPr>
        <dsp:cNvPr id="0" name=""/>
        <dsp:cNvSpPr/>
      </dsp:nvSpPr>
      <dsp:spPr>
        <a:xfrm>
          <a:off x="1946983" y="1558620"/>
          <a:ext cx="796493" cy="505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0E0C8-BFFC-44DF-A46E-5C56BCDDB062}">
      <dsp:nvSpPr>
        <dsp:cNvPr id="0" name=""/>
        <dsp:cNvSpPr/>
      </dsp:nvSpPr>
      <dsp:spPr>
        <a:xfrm>
          <a:off x="2035482" y="1642694"/>
          <a:ext cx="796493" cy="505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GG</a:t>
          </a:r>
          <a:endParaRPr lang="pt-BR" sz="2200" kern="1200" dirty="0"/>
        </a:p>
      </dsp:txBody>
      <dsp:txXfrm>
        <a:off x="2050296" y="1657508"/>
        <a:ext cx="766865" cy="476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B28B-3D31-49F7-9437-565F2ED21B09}">
      <dsp:nvSpPr>
        <dsp:cNvPr id="0" name=""/>
        <dsp:cNvSpPr/>
      </dsp:nvSpPr>
      <dsp:spPr>
        <a:xfrm>
          <a:off x="2955458" y="1717870"/>
          <a:ext cx="91440" cy="296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43DBC-2487-4BF9-A8EB-EEC6539B8ECF}">
      <dsp:nvSpPr>
        <dsp:cNvPr id="0" name=""/>
        <dsp:cNvSpPr/>
      </dsp:nvSpPr>
      <dsp:spPr>
        <a:xfrm>
          <a:off x="2066848" y="774198"/>
          <a:ext cx="934329" cy="29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13"/>
              </a:lnTo>
              <a:lnTo>
                <a:pt x="934329" y="202013"/>
              </a:lnTo>
              <a:lnTo>
                <a:pt x="934329" y="29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9D9C8-753D-4B7A-891C-641CBEAFDF93}">
      <dsp:nvSpPr>
        <dsp:cNvPr id="0" name=""/>
        <dsp:cNvSpPr/>
      </dsp:nvSpPr>
      <dsp:spPr>
        <a:xfrm>
          <a:off x="1132519" y="1717870"/>
          <a:ext cx="622886" cy="29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13"/>
              </a:lnTo>
              <a:lnTo>
                <a:pt x="622886" y="202013"/>
              </a:lnTo>
              <a:lnTo>
                <a:pt x="622886" y="296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4D74D-B253-49BB-827C-4FE35FDA5DF0}">
      <dsp:nvSpPr>
        <dsp:cNvPr id="0" name=""/>
        <dsp:cNvSpPr/>
      </dsp:nvSpPr>
      <dsp:spPr>
        <a:xfrm>
          <a:off x="509633" y="1717870"/>
          <a:ext cx="622886" cy="296437"/>
        </a:xfrm>
        <a:custGeom>
          <a:avLst/>
          <a:gdLst/>
          <a:ahLst/>
          <a:cxnLst/>
          <a:rect l="0" t="0" r="0" b="0"/>
          <a:pathLst>
            <a:path>
              <a:moveTo>
                <a:pt x="622886" y="0"/>
              </a:moveTo>
              <a:lnTo>
                <a:pt x="622886" y="202013"/>
              </a:lnTo>
              <a:lnTo>
                <a:pt x="0" y="202013"/>
              </a:lnTo>
              <a:lnTo>
                <a:pt x="0" y="296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4A892-D921-44D1-B2E9-0B22ABB7D3BA}">
      <dsp:nvSpPr>
        <dsp:cNvPr id="0" name=""/>
        <dsp:cNvSpPr/>
      </dsp:nvSpPr>
      <dsp:spPr>
        <a:xfrm>
          <a:off x="1132519" y="774198"/>
          <a:ext cx="934329" cy="296437"/>
        </a:xfrm>
        <a:custGeom>
          <a:avLst/>
          <a:gdLst/>
          <a:ahLst/>
          <a:cxnLst/>
          <a:rect l="0" t="0" r="0" b="0"/>
          <a:pathLst>
            <a:path>
              <a:moveTo>
                <a:pt x="934329" y="0"/>
              </a:moveTo>
              <a:lnTo>
                <a:pt x="934329" y="202013"/>
              </a:lnTo>
              <a:lnTo>
                <a:pt x="0" y="202013"/>
              </a:lnTo>
              <a:lnTo>
                <a:pt x="0" y="29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01E99-37C4-4350-8837-41F122E11C75}">
      <dsp:nvSpPr>
        <dsp:cNvPr id="0" name=""/>
        <dsp:cNvSpPr/>
      </dsp:nvSpPr>
      <dsp:spPr>
        <a:xfrm>
          <a:off x="1557214" y="126963"/>
          <a:ext cx="1019268" cy="64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098FC-34FC-40F0-B23C-1022AC0E9B84}">
      <dsp:nvSpPr>
        <dsp:cNvPr id="0" name=""/>
        <dsp:cNvSpPr/>
      </dsp:nvSpPr>
      <dsp:spPr>
        <a:xfrm>
          <a:off x="1670466" y="234552"/>
          <a:ext cx="1019268" cy="647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COO</a:t>
          </a:r>
          <a:endParaRPr lang="pt-BR" sz="2800" kern="1200" dirty="0"/>
        </a:p>
      </dsp:txBody>
      <dsp:txXfrm>
        <a:off x="1689423" y="253509"/>
        <a:ext cx="981354" cy="609321"/>
      </dsp:txXfrm>
    </dsp:sp>
    <dsp:sp modelId="{B6A2690D-E56A-4A6F-8466-9CC7931E8F52}">
      <dsp:nvSpPr>
        <dsp:cNvPr id="0" name=""/>
        <dsp:cNvSpPr/>
      </dsp:nvSpPr>
      <dsp:spPr>
        <a:xfrm>
          <a:off x="622885" y="1070635"/>
          <a:ext cx="1019268" cy="64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805D3-7570-4561-BB42-3997E572A603}">
      <dsp:nvSpPr>
        <dsp:cNvPr id="0" name=""/>
        <dsp:cNvSpPr/>
      </dsp:nvSpPr>
      <dsp:spPr>
        <a:xfrm>
          <a:off x="736137" y="1178225"/>
          <a:ext cx="1019268" cy="647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Dir</a:t>
          </a:r>
          <a:endParaRPr lang="pt-BR" sz="2800" kern="1200" dirty="0"/>
        </a:p>
      </dsp:txBody>
      <dsp:txXfrm>
        <a:off x="755094" y="1197182"/>
        <a:ext cx="981354" cy="609321"/>
      </dsp:txXfrm>
    </dsp:sp>
    <dsp:sp modelId="{73985FDC-EDF0-4F63-BED1-FB90428CCA8F}">
      <dsp:nvSpPr>
        <dsp:cNvPr id="0" name=""/>
        <dsp:cNvSpPr/>
      </dsp:nvSpPr>
      <dsp:spPr>
        <a:xfrm>
          <a:off x="0" y="2014308"/>
          <a:ext cx="1019268" cy="64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737BA-21DC-4F75-A2F4-6FFDBD53FA6A}">
      <dsp:nvSpPr>
        <dsp:cNvPr id="0" name=""/>
        <dsp:cNvSpPr/>
      </dsp:nvSpPr>
      <dsp:spPr>
        <a:xfrm>
          <a:off x="113251" y="2121897"/>
          <a:ext cx="1019268" cy="647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GG</a:t>
          </a:r>
          <a:endParaRPr lang="pt-BR" sz="2800" kern="1200" dirty="0"/>
        </a:p>
      </dsp:txBody>
      <dsp:txXfrm>
        <a:off x="132208" y="2140854"/>
        <a:ext cx="981354" cy="609321"/>
      </dsp:txXfrm>
    </dsp:sp>
    <dsp:sp modelId="{A1F21CE8-3643-4E79-ADF6-CD73797793FD}">
      <dsp:nvSpPr>
        <dsp:cNvPr id="0" name=""/>
        <dsp:cNvSpPr/>
      </dsp:nvSpPr>
      <dsp:spPr>
        <a:xfrm>
          <a:off x="1245771" y="2014308"/>
          <a:ext cx="1019268" cy="64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E3C57-B125-495A-8AD1-EF1F68743A19}">
      <dsp:nvSpPr>
        <dsp:cNvPr id="0" name=""/>
        <dsp:cNvSpPr/>
      </dsp:nvSpPr>
      <dsp:spPr>
        <a:xfrm>
          <a:off x="1359023" y="2121897"/>
          <a:ext cx="1019268" cy="647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GG</a:t>
          </a:r>
          <a:endParaRPr lang="pt-BR" sz="2800" kern="1200" dirty="0"/>
        </a:p>
      </dsp:txBody>
      <dsp:txXfrm>
        <a:off x="1377980" y="2140854"/>
        <a:ext cx="981354" cy="609321"/>
      </dsp:txXfrm>
    </dsp:sp>
    <dsp:sp modelId="{D0465403-F786-4E67-B2E7-4498334948A8}">
      <dsp:nvSpPr>
        <dsp:cNvPr id="0" name=""/>
        <dsp:cNvSpPr/>
      </dsp:nvSpPr>
      <dsp:spPr>
        <a:xfrm>
          <a:off x="2491544" y="1070635"/>
          <a:ext cx="1019268" cy="64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9D078-41B3-49D7-91F0-57CC969CEA2C}">
      <dsp:nvSpPr>
        <dsp:cNvPr id="0" name=""/>
        <dsp:cNvSpPr/>
      </dsp:nvSpPr>
      <dsp:spPr>
        <a:xfrm>
          <a:off x="2604796" y="1178225"/>
          <a:ext cx="1019268" cy="647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Dir</a:t>
          </a:r>
          <a:endParaRPr lang="pt-BR" sz="2800" kern="1200" dirty="0"/>
        </a:p>
      </dsp:txBody>
      <dsp:txXfrm>
        <a:off x="2623753" y="1197182"/>
        <a:ext cx="981354" cy="609321"/>
      </dsp:txXfrm>
    </dsp:sp>
    <dsp:sp modelId="{78FFFC26-91B3-465A-94E3-633A6EA99B17}">
      <dsp:nvSpPr>
        <dsp:cNvPr id="0" name=""/>
        <dsp:cNvSpPr/>
      </dsp:nvSpPr>
      <dsp:spPr>
        <a:xfrm>
          <a:off x="2491544" y="2014308"/>
          <a:ext cx="1019268" cy="64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0E0C8-BFFC-44DF-A46E-5C56BCDDB062}">
      <dsp:nvSpPr>
        <dsp:cNvPr id="0" name=""/>
        <dsp:cNvSpPr/>
      </dsp:nvSpPr>
      <dsp:spPr>
        <a:xfrm>
          <a:off x="2604796" y="2121897"/>
          <a:ext cx="1019268" cy="647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GG</a:t>
          </a:r>
          <a:endParaRPr lang="pt-BR" sz="2800" kern="1200" dirty="0"/>
        </a:p>
      </dsp:txBody>
      <dsp:txXfrm>
        <a:off x="2623753" y="2140854"/>
        <a:ext cx="981354" cy="609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23B46-D351-407A-95D3-5658C0FF8105}">
      <dsp:nvSpPr>
        <dsp:cNvPr id="0" name=""/>
        <dsp:cNvSpPr/>
      </dsp:nvSpPr>
      <dsp:spPr>
        <a:xfrm>
          <a:off x="191214" y="304"/>
          <a:ext cx="1585450" cy="951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CEO</a:t>
          </a:r>
          <a:endParaRPr lang="pt-BR" sz="4400" kern="1200" dirty="0"/>
        </a:p>
      </dsp:txBody>
      <dsp:txXfrm>
        <a:off x="191214" y="304"/>
        <a:ext cx="1585450" cy="951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17A9D-5EAF-4A75-9781-5753C2171724}">
      <dsp:nvSpPr>
        <dsp:cNvPr id="0" name=""/>
        <dsp:cNvSpPr/>
      </dsp:nvSpPr>
      <dsp:spPr>
        <a:xfrm>
          <a:off x="0" y="3441034"/>
          <a:ext cx="6096000" cy="621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Closing the Gap</a:t>
          </a:r>
          <a:endParaRPr lang="en-US" sz="1700" kern="1200" dirty="0"/>
        </a:p>
      </dsp:txBody>
      <dsp:txXfrm>
        <a:off x="0" y="3441034"/>
        <a:ext cx="6096000" cy="621195"/>
      </dsp:txXfrm>
    </dsp:sp>
    <dsp:sp modelId="{9912BD73-608B-48BA-A76E-0972014DD502}">
      <dsp:nvSpPr>
        <dsp:cNvPr id="0" name=""/>
        <dsp:cNvSpPr/>
      </dsp:nvSpPr>
      <dsp:spPr>
        <a:xfrm rot="10800000">
          <a:off x="0" y="2386287"/>
          <a:ext cx="6096000" cy="1078231"/>
        </a:xfrm>
        <a:prstGeom prst="upArrowCallou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8103780"/>
              <a:satOff val="16667"/>
              <a:lumOff val="-1274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Identifying and populating families of strategic opportunities</a:t>
          </a:r>
          <a:endParaRPr lang="en-US" sz="1700" kern="1200" dirty="0"/>
        </a:p>
      </dsp:txBody>
      <dsp:txXfrm rot="10800000">
        <a:off x="0" y="2386287"/>
        <a:ext cx="6096000" cy="700602"/>
      </dsp:txXfrm>
    </dsp:sp>
    <dsp:sp modelId="{59EF0115-CE21-4522-9D1C-B7233CEE97AC}">
      <dsp:nvSpPr>
        <dsp:cNvPr id="0" name=""/>
        <dsp:cNvSpPr/>
      </dsp:nvSpPr>
      <dsp:spPr>
        <a:xfrm rot="10800000">
          <a:off x="0" y="1769"/>
          <a:ext cx="6096000" cy="2408003"/>
        </a:xfrm>
        <a:prstGeom prst="upArrowCallou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Growth</a:t>
          </a:r>
          <a:endParaRPr lang="en-US" sz="2800" kern="1200" dirty="0"/>
        </a:p>
      </dsp:txBody>
      <dsp:txXfrm rot="-10800000">
        <a:off x="0" y="1769"/>
        <a:ext cx="6096000" cy="845209"/>
      </dsp:txXfrm>
    </dsp:sp>
    <dsp:sp modelId="{90776245-5644-45CB-AD4D-B4DB45D35E16}">
      <dsp:nvSpPr>
        <dsp:cNvPr id="0" name=""/>
        <dsp:cNvSpPr/>
      </dsp:nvSpPr>
      <dsp:spPr>
        <a:xfrm>
          <a:off x="2976" y="733781"/>
          <a:ext cx="2030015" cy="9463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 Growth</a:t>
          </a:r>
          <a:endParaRPr lang="en-US" sz="1700" kern="1200" dirty="0"/>
        </a:p>
      </dsp:txBody>
      <dsp:txXfrm>
        <a:off x="2976" y="733781"/>
        <a:ext cx="2030015" cy="946387"/>
      </dsp:txXfrm>
    </dsp:sp>
    <dsp:sp modelId="{B95FA435-94E6-4859-A398-57233C466D33}">
      <dsp:nvSpPr>
        <dsp:cNvPr id="0" name=""/>
        <dsp:cNvSpPr/>
      </dsp:nvSpPr>
      <dsp:spPr>
        <a:xfrm>
          <a:off x="2032992" y="733781"/>
          <a:ext cx="2030015" cy="946387"/>
        </a:xfrm>
        <a:prstGeom prst="rect">
          <a:avLst/>
        </a:prstGeom>
        <a:solidFill>
          <a:schemeClr val="accent2">
            <a:tint val="40000"/>
            <a:alpha val="90000"/>
            <a:hueOff val="-8279243"/>
            <a:satOff val="15273"/>
            <a:lumOff val="5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Organic Growth through New Product Development</a:t>
          </a:r>
          <a:endParaRPr lang="en-US" sz="1700" kern="1200" dirty="0"/>
        </a:p>
      </dsp:txBody>
      <dsp:txXfrm>
        <a:off x="2032992" y="733781"/>
        <a:ext cx="2030015" cy="946387"/>
      </dsp:txXfrm>
    </dsp:sp>
    <dsp:sp modelId="{5EEB8965-82CD-4E63-88C8-6DC5495A762D}">
      <dsp:nvSpPr>
        <dsp:cNvPr id="0" name=""/>
        <dsp:cNvSpPr/>
      </dsp:nvSpPr>
      <dsp:spPr>
        <a:xfrm>
          <a:off x="4063007" y="733781"/>
          <a:ext cx="2030015" cy="946387"/>
        </a:xfrm>
        <a:prstGeom prst="rect">
          <a:avLst/>
        </a:prstGeom>
        <a:solidFill>
          <a:schemeClr val="accent2">
            <a:tint val="40000"/>
            <a:alpha val="90000"/>
            <a:hueOff val="-16558486"/>
            <a:satOff val="30547"/>
            <a:lumOff val="11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Inorganic Growth through Acquisition</a:t>
          </a:r>
          <a:endParaRPr lang="en-US" sz="1700" kern="1200" dirty="0"/>
        </a:p>
      </dsp:txBody>
      <dsp:txXfrm>
        <a:off x="4063007" y="733781"/>
        <a:ext cx="2030015" cy="94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993E6-FBFA-4FD0-9C41-0CA69E62A32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9C85F-CCFD-4B2C-BFBF-BB58ED945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3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B3798-87FC-4EA8-B516-1BCB165535CA}" type="slidenum">
              <a:rPr lang="pt-BR">
                <a:solidFill>
                  <a:srgbClr val="000000"/>
                </a:solidFill>
              </a:rPr>
              <a:pPr/>
              <a:t>5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94212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A0B1F1C-DC74-47E3-AD8E-C4BA64E435BB}" type="slidenum">
              <a:rPr lang="pt-BR" sz="1200">
                <a:solidFill>
                  <a:srgbClr val="000000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3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1AF6C0-4801-4144-AF08-B7A72AFB6685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090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5232D-1682-425B-91AC-E0408DB784CA}" type="slidenum">
              <a:rPr lang="pt-BR">
                <a:solidFill>
                  <a:srgbClr val="000000"/>
                </a:solidFill>
              </a:rPr>
              <a:pPr/>
              <a:t>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96260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2FBBD0F-4526-44CF-BA80-DA4EAFE4FB64}" type="slidenum">
              <a:rPr lang="pt-BR" sz="1200">
                <a:solidFill>
                  <a:srgbClr val="000000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3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C6968-5561-4E23-9E5B-4EDE3B92AAA5}" type="slidenum">
              <a:rPr lang="pt-BR">
                <a:solidFill>
                  <a:srgbClr val="000000"/>
                </a:solidFill>
              </a:rPr>
              <a:pPr/>
              <a:t>7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100356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C6CB89-DE77-4EC8-9B8A-F498EB678EFF}" type="slidenum">
              <a:rPr lang="pt-BR" sz="1200">
                <a:solidFill>
                  <a:srgbClr val="000000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Neste Modelo a Emerson cia. o</a:t>
            </a:r>
            <a:r>
              <a:rPr lang="pt-BR" baseline="0" dirty="0" smtClean="0"/>
              <a:t> </a:t>
            </a:r>
            <a:r>
              <a:rPr lang="pt-BR" dirty="0" smtClean="0"/>
              <a:t>CEO Desconecta-se da rotina para poder pensar e analisar</a:t>
            </a:r>
            <a:r>
              <a:rPr lang="pt-BR" baseline="0" dirty="0" smtClean="0"/>
              <a:t> a construção do futuro.</a:t>
            </a:r>
          </a:p>
          <a:p>
            <a:r>
              <a:rPr lang="pt-BR" dirty="0" smtClean="0"/>
              <a:t>O</a:t>
            </a:r>
            <a:r>
              <a:rPr lang="pt-BR" baseline="0" dirty="0" smtClean="0"/>
              <a:t> COO opera a cia e mantem os indicadores de gestão sob controle e na busca das metas.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9C85F-CCFD-4B2C-BFBF-BB58ED9450F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51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101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Abordagem tradicional: m</a:t>
            </a:r>
            <a:r>
              <a:rPr lang="pt-B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12" charset="0"/>
                <a:ea typeface="Arial" pitchFamily="-110" charset="0"/>
                <a:cs typeface="Arial" pitchFamily="-110" charset="0"/>
              </a:rPr>
              <a:t>esma análise, mesma estratégia, mesmos</a:t>
            </a:r>
            <a:r>
              <a:rPr lang="pt-BR" sz="12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12" charset="0"/>
                <a:ea typeface="Arial" pitchFamily="-110" charset="0"/>
                <a:cs typeface="Arial" pitchFamily="-110" charset="0"/>
              </a:rPr>
              <a:t> produtos e serviços, simples comparação pelos clientes, competição por preço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12" charset="0"/>
                <a:ea typeface="Arial" pitchFamily="-110" charset="0"/>
                <a:cs typeface="Arial" pitchFamily="-110" charset="0"/>
              </a:rPr>
              <a:t>Abordagem de diferenciação: um ponto de vista próprio sobre o futuro, novas perspectivas, propostas de valor únicas, percepção de valor pelos clientes, diferenciação sustentada. </a:t>
            </a:r>
            <a:r>
              <a:rPr lang="pt-BR" sz="1200" dirty="0" smtClean="0">
                <a:solidFill>
                  <a:srgbClr val="000000"/>
                </a:solidFill>
                <a:latin typeface="Arial Narrow" pitchFamily="34" charset="0"/>
                <a:cs typeface="ＭＳ Ｐゴシック"/>
              </a:rPr>
              <a:t>Capacidade de analisar o presente de forma diferente e construir um novo futuro de crescimento sustentável.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E0B8-B12C-4E0A-AC45-861E8F5708F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6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Nunes is the executive director of research at the Accenture Institute for High Performance. Tim </a:t>
            </a:r>
            <a:r>
              <a:rPr lang="en-US" dirty="0" err="1" smtClean="0"/>
              <a:t>Breene</a:t>
            </a:r>
            <a:r>
              <a:rPr lang="en-US" dirty="0" smtClean="0"/>
              <a:t> is the CEO of Accenture Interactive, the company’s digital marketing initiative. They are the authors of </a:t>
            </a:r>
            <a:r>
              <a:rPr lang="en-US" i="1" dirty="0" smtClean="0"/>
              <a:t>Jumping the S-Curve: How to Beat the Growth Cycle, Get on Top, and Stay There</a:t>
            </a:r>
            <a:r>
              <a:rPr lang="en-US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F3AA-AD04-45AA-BC09-E39AB6DB7A2C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3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as características</a:t>
            </a:r>
            <a:r>
              <a:rPr lang="pt-BR" baseline="0" dirty="0" smtClean="0"/>
              <a:t> forem idênticas, ou similares, então a distância do core é ZERO.</a:t>
            </a:r>
          </a:p>
          <a:p>
            <a:r>
              <a:rPr lang="pt-BR" baseline="0" dirty="0" smtClean="0"/>
              <a:t>Se as características forem apenas um pouco semelhantes, então é necessário estimar a extensão da diferença em termos de passos de distância do core, diga-se meio ou três quartos de um passo.</a:t>
            </a:r>
          </a:p>
          <a:p>
            <a:r>
              <a:rPr lang="pt-BR" baseline="0" dirty="0" smtClean="0"/>
              <a:t>Deve-se considerar, para esta analise, cinco passos e o </a:t>
            </a:r>
            <a:r>
              <a:rPr lang="pt-BR" baseline="0" dirty="0" err="1" smtClean="0"/>
              <a:t>minimo</a:t>
            </a:r>
            <a:r>
              <a:rPr lang="pt-BR" baseline="0" dirty="0" smtClean="0"/>
              <a:t> zero passos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D7432-F5A0-4FFD-A1B9-4A7668AF4E10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23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89" tIns="46144" rIns="92289" bIns="46144"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55300" name="Espaço Reservado para Número de Slide 3"/>
          <p:cNvSpPr txBox="1">
            <a:spLocks noGrp="1"/>
          </p:cNvSpPr>
          <p:nvPr/>
        </p:nvSpPr>
        <p:spPr bwMode="auto">
          <a:xfrm>
            <a:off x="3927775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4" rIns="92289" bIns="46144" anchor="b"/>
          <a:lstStyle/>
          <a:p>
            <a:pPr algn="r"/>
            <a:fld id="{4EE68B39-08B5-4C89-9012-5B8EF5D3944D}" type="slidenum">
              <a:rPr lang="pt-BR" sz="1200"/>
              <a:pPr algn="r"/>
              <a:t>22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76026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50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00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6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8AA7CA-18D7-4C1A-96B3-9DB2525819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29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raight Connector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FF5952-D4C9-48B5-A6C6-4E3E3206054A}" type="datetime1">
              <a:rPr lang="pt-BR"/>
              <a:pPr>
                <a:defRPr/>
              </a:pPr>
              <a:t>09/08/2016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Creating New Growth Platforms | Group 2 - MME 34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BCF9E7-9111-448C-B0AE-1726A62DBA4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5624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0297-1595-4D53-9B60-26ED8933531D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12779-DBE9-434C-8775-13EEF56DD73D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14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050E3E-0EEF-401A-9496-12DD370B433A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Creating New Growth Platforms | Group 2 - MME 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400609D5-6A96-41FB-9262-AF45C009C48E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6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B8DC-B589-49CF-9009-73073B3AFF1B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62E21-4B76-4BA1-B723-EEBC2E3F0339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80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CBC1-8921-4E2A-8419-5A47547B3F93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2A18-F548-4161-99E5-8DDBCFF80557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2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DA27-8F6D-48DC-9E88-6BDE29879B6A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DE6E-F132-4B57-9408-F7B4D0D93281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06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A945-A7EF-4CDA-8205-FACFA738F8DB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8F23F-E7F6-4550-A76B-45F57880B0AA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2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22A0-EF1A-4B5E-8270-319F6F0CFA24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265EC-A373-4720-9DE4-689E0FAE146A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6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0C5621-B56B-4DE1-AD48-6FF8FE395AC4}" type="datetime1">
              <a:rPr lang="en-US">
                <a:solidFill>
                  <a:srgbClr val="F4E7ED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Creating New Growth Platforms | Group 2 - MME 34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9C5AB-2494-44B3-A322-75B9935A007D}" type="slidenum">
              <a:rPr lang="en-US" altLang="pt-BR">
                <a:solidFill>
                  <a:prstClr val="black"/>
                </a:solidFill>
              </a:rPr>
              <a:pPr/>
              <a:t>‹nº›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69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FAE6-1194-4262-9222-02BF0786CC3E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8C0EA-53CE-4A2D-A76A-A7D083C86F8C}" type="slidenum">
              <a:rPr lang="en-US" altLang="pt-BR">
                <a:solidFill>
                  <a:prstClr val="white"/>
                </a:solidFill>
              </a:rPr>
              <a:pPr/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5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BDB852-7147-4DF7-9B14-F55F2B7CD185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FEE57E-0052-4F94-9D85-E5164D53430E}" type="slidenum">
              <a:rPr lang="en-US" altLang="pt-BR">
                <a:solidFill>
                  <a:srgbClr val="B13F9A"/>
                </a:solidFill>
              </a:rPr>
              <a:pPr/>
              <a:t>‹nº›</a:t>
            </a:fld>
            <a:endParaRPr lang="en-US" altLang="pt-B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6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2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89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8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0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41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3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8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788F-F7BF-4A50-9492-F1D0E70B3E37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0"/>
            <a:ext cx="9144000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9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1" r:id="rId13"/>
    <p:sldLayoutId id="2147483672" r:id="rId14"/>
    <p:sldLayoutId id="214748366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686800" y="0"/>
            <a:ext cx="4572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77200" cy="669925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0772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003066A-4DAD-4903-8E7C-CA91B9E37714}" type="datetime1">
              <a:rPr lang="en-US">
                <a:solidFill>
                  <a:srgbClr val="B13F9A"/>
                </a:solidFill>
              </a:rPr>
              <a:pPr>
                <a:defRPr/>
              </a:pPr>
              <a:t>8/9/2016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 rot="16200000">
            <a:off x="5806281" y="3223419"/>
            <a:ext cx="6218238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82000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76552B-1EEA-4C37-9B2F-F3413C4B358D}" type="slidenum">
              <a:rPr lang="en-US" altLang="pt-BR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9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inkedin.com/company/fundacao-dom-cabral?trk=cws-ci2-coname-0-0" TargetMode="External"/><Relationship Id="rId7" Type="http://schemas.openxmlformats.org/officeDocument/2006/relationships/hyperlink" Target="https://www.facebook.com/FundacaoDomCabral/?fref=nf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fdc.org.br/Paginas/default.aspx" TargetMode="External"/><Relationship Id="rId5" Type="http://schemas.openxmlformats.org/officeDocument/2006/relationships/hyperlink" Target="https://www.youtube.com/user/FDCIdeas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twitter.com/DomCabral?ref_src=twsrc%5etf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Alessandro\Desktop\Evento%20PE%20Abril%202012\Apresenta&#231;&#227;o\Atividades%20FDC\Diagn&#243;stico%20Apostas%20Estrat&#233;gicas.xlsm!Mix%20de%20Alocac.%20Otimizado!L9C6:L10C7" TargetMode="External"/><Relationship Id="rId5" Type="http://schemas.openxmlformats.org/officeDocument/2006/relationships/image" Target="../media/image44.emf"/><Relationship Id="rId4" Type="http://schemas.openxmlformats.org/officeDocument/2006/relationships/oleObject" Target="file:///C:\Users\Alessandro\Desktop\Evento%20PE%20Abril%202012\Apresenta&#231;&#227;o\Atividades%20FDC\Diagn&#243;stico%20Apostas%20Estrat&#233;gicas.xlsm!Mix%20de%20Alocac.%20Otimizado!L9C12:L10C1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andro\Desktop\Evento%20PE%20Abril%202012\Apresenta&#231;&#227;o\Atividades%20FDC\Diagn&#243;stico%20Apostas%20Estrat&#233;gicas.xlsm!Invent&#225;rio%20de%20Proj.%20de%20Crescim!%5bDiagn&#243;stico%20Apostas%20Estrat&#233;gicas.xlsm%5dInvent&#225;rio%20de%20Proj.%20de%20Crescim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 bwMode="white">
          <a:xfrm>
            <a:off x="251521" y="4224570"/>
            <a:ext cx="86303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“Como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transformar sua média empresa em uma grande organização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Crescimento: Estratégia e execução para o crescimento da empresa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Prof. Fabian Salum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2016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74" cy="3864768"/>
          </a:xfrm>
          <a:prstGeom prst="rect">
            <a:avLst/>
          </a:prstGeom>
        </p:spPr>
      </p:pic>
      <p:pic>
        <p:nvPicPr>
          <p:cNvPr id="14" name="Imagem 1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92" y="2489795"/>
            <a:ext cx="248081" cy="243947"/>
          </a:xfrm>
          <a:prstGeom prst="rect">
            <a:avLst/>
          </a:prstGeom>
        </p:spPr>
      </p:pic>
      <p:pic>
        <p:nvPicPr>
          <p:cNvPr id="15" name="Imagem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47" y="2489795"/>
            <a:ext cx="248081" cy="243947"/>
          </a:xfrm>
          <a:prstGeom prst="rect">
            <a:avLst/>
          </a:prstGeom>
        </p:spPr>
      </p:pic>
      <p:pic>
        <p:nvPicPr>
          <p:cNvPr id="16" name="Imagem 1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2" y="2489795"/>
            <a:ext cx="248081" cy="248081"/>
          </a:xfrm>
          <a:prstGeom prst="rect">
            <a:avLst/>
          </a:prstGeom>
        </p:spPr>
      </p:pic>
      <p:pic>
        <p:nvPicPr>
          <p:cNvPr id="17" name="Imagem 1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7" y="2489795"/>
            <a:ext cx="248081" cy="248081"/>
          </a:xfrm>
          <a:prstGeom prst="rect">
            <a:avLst/>
          </a:prstGeom>
        </p:spPr>
      </p:pic>
      <p:sp>
        <p:nvSpPr>
          <p:cNvPr id="18" name="Retângulo 17">
            <a:hlinkClick r:id="rId11"/>
          </p:cNvPr>
          <p:cNvSpPr/>
          <p:nvPr/>
        </p:nvSpPr>
        <p:spPr>
          <a:xfrm>
            <a:off x="745912" y="2767711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 smtClean="0">
                <a:solidFill>
                  <a:srgbClr val="1D1B36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 </a:t>
            </a:r>
            <a:r>
              <a:rPr lang="pt-BR" sz="1000" dirty="0" smtClean="0">
                <a:solidFill>
                  <a:srgbClr val="1D1B36"/>
                </a:solidFill>
                <a:latin typeface="Rockwell" panose="02060603020205020403" pitchFamily="18" charset="0"/>
              </a:rPr>
              <a:t>www.fdc.org.br </a:t>
            </a:r>
            <a:r>
              <a:rPr lang="pt-BR" sz="1000" dirty="0" smtClean="0">
                <a:solidFill>
                  <a:srgbClr val="1D1B36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</a:t>
            </a:r>
            <a:endParaRPr lang="pt-BR" sz="1000" dirty="0">
              <a:solidFill>
                <a:srgbClr val="1D1B36"/>
              </a:solidFill>
              <a:latin typeface="Rockwell" panose="02060603020205020403" pitchFamily="18" charset="0"/>
            </a:endParaRPr>
          </a:p>
        </p:txBody>
      </p:sp>
      <p:pic>
        <p:nvPicPr>
          <p:cNvPr id="1026" name="Picture 2" descr="https://www.fdc.org.br/hotsites/assinatura/e-mail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5"/>
          <a:stretch/>
        </p:blipFill>
        <p:spPr bwMode="auto">
          <a:xfrm>
            <a:off x="7020272" y="5805264"/>
            <a:ext cx="1433389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17375E"/>
                </a:solidFill>
              </a:rPr>
              <a:t>Analise e Reflexão</a:t>
            </a:r>
            <a:endParaRPr lang="pt-BR" sz="2400" b="1" dirty="0">
              <a:solidFill>
                <a:srgbClr val="17375E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95536" y="4365104"/>
            <a:ext cx="388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95536" y="1340768"/>
            <a:ext cx="0" cy="3024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395536" y="1520788"/>
            <a:ext cx="4464496" cy="2844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611559" y="3140968"/>
            <a:ext cx="1008113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Passado</a:t>
            </a:r>
            <a:endParaRPr lang="pt-BR" dirty="0"/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1619672" y="2204864"/>
            <a:ext cx="1152128" cy="6480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Presente</a:t>
            </a:r>
            <a:endParaRPr lang="pt-BR" dirty="0"/>
          </a:p>
        </p:txBody>
      </p:sp>
      <p:sp>
        <p:nvSpPr>
          <p:cNvPr id="15" name="Arredondar Retângulo em um Canto Diagonal 14"/>
          <p:cNvSpPr/>
          <p:nvPr/>
        </p:nvSpPr>
        <p:spPr>
          <a:xfrm>
            <a:off x="2771800" y="1340768"/>
            <a:ext cx="129614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Futuro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716016" y="6381328"/>
            <a:ext cx="388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4716016" y="3356992"/>
            <a:ext cx="0" cy="3024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Forma livre 22"/>
          <p:cNvSpPr/>
          <p:nvPr/>
        </p:nvSpPr>
        <p:spPr>
          <a:xfrm>
            <a:off x="4918582" y="3253204"/>
            <a:ext cx="1995600" cy="1905291"/>
          </a:xfrm>
          <a:custGeom>
            <a:avLst/>
            <a:gdLst>
              <a:gd name="connsiteX0" fmla="*/ 0 w 2991318"/>
              <a:gd name="connsiteY0" fmla="*/ 1933731 h 2041234"/>
              <a:gd name="connsiteX1" fmla="*/ 1154243 w 2991318"/>
              <a:gd name="connsiteY1" fmla="*/ 2038662 h 2041234"/>
              <a:gd name="connsiteX2" fmla="*/ 1918741 w 2991318"/>
              <a:gd name="connsiteY2" fmla="*/ 1993692 h 2041234"/>
              <a:gd name="connsiteX3" fmla="*/ 2518348 w 2991318"/>
              <a:gd name="connsiteY3" fmla="*/ 1828800 h 2041234"/>
              <a:gd name="connsiteX4" fmla="*/ 2713220 w 2991318"/>
              <a:gd name="connsiteY4" fmla="*/ 1484026 h 2041234"/>
              <a:gd name="connsiteX5" fmla="*/ 2968053 w 2991318"/>
              <a:gd name="connsiteY5" fmla="*/ 674557 h 2041234"/>
              <a:gd name="connsiteX6" fmla="*/ 2983043 w 2991318"/>
              <a:gd name="connsiteY6" fmla="*/ 0 h 2041234"/>
              <a:gd name="connsiteX0" fmla="*/ 0 w 2991318"/>
              <a:gd name="connsiteY0" fmla="*/ 1933731 h 2042851"/>
              <a:gd name="connsiteX1" fmla="*/ 1154243 w 2991318"/>
              <a:gd name="connsiteY1" fmla="*/ 2038662 h 2042851"/>
              <a:gd name="connsiteX2" fmla="*/ 1918741 w 2991318"/>
              <a:gd name="connsiteY2" fmla="*/ 1993692 h 2042851"/>
              <a:gd name="connsiteX3" fmla="*/ 2421420 w 2991318"/>
              <a:gd name="connsiteY3" fmla="*/ 1740410 h 2042851"/>
              <a:gd name="connsiteX4" fmla="*/ 2713220 w 2991318"/>
              <a:gd name="connsiteY4" fmla="*/ 1484026 h 2042851"/>
              <a:gd name="connsiteX5" fmla="*/ 2968053 w 2991318"/>
              <a:gd name="connsiteY5" fmla="*/ 674557 h 2042851"/>
              <a:gd name="connsiteX6" fmla="*/ 2983043 w 2991318"/>
              <a:gd name="connsiteY6" fmla="*/ 0 h 2042851"/>
              <a:gd name="connsiteX0" fmla="*/ 0 w 2748995"/>
              <a:gd name="connsiteY0" fmla="*/ 1986766 h 2039201"/>
              <a:gd name="connsiteX1" fmla="*/ 911920 w 2748995"/>
              <a:gd name="connsiteY1" fmla="*/ 2038662 h 2039201"/>
              <a:gd name="connsiteX2" fmla="*/ 1676418 w 2748995"/>
              <a:gd name="connsiteY2" fmla="*/ 1993692 h 2039201"/>
              <a:gd name="connsiteX3" fmla="*/ 2179097 w 2748995"/>
              <a:gd name="connsiteY3" fmla="*/ 1740410 h 2039201"/>
              <a:gd name="connsiteX4" fmla="*/ 2470897 w 2748995"/>
              <a:gd name="connsiteY4" fmla="*/ 1484026 h 2039201"/>
              <a:gd name="connsiteX5" fmla="*/ 2725730 w 2748995"/>
              <a:gd name="connsiteY5" fmla="*/ 674557 h 2039201"/>
              <a:gd name="connsiteX6" fmla="*/ 2740720 w 2748995"/>
              <a:gd name="connsiteY6" fmla="*/ 0 h 2039201"/>
              <a:gd name="connsiteX0" fmla="*/ 0 w 2748995"/>
              <a:gd name="connsiteY0" fmla="*/ 1986766 h 2038763"/>
              <a:gd name="connsiteX1" fmla="*/ 911920 w 2748995"/>
              <a:gd name="connsiteY1" fmla="*/ 2038662 h 2038763"/>
              <a:gd name="connsiteX2" fmla="*/ 1676418 w 2748995"/>
              <a:gd name="connsiteY2" fmla="*/ 1993692 h 2038763"/>
              <a:gd name="connsiteX3" fmla="*/ 2146786 w 2748995"/>
              <a:gd name="connsiteY3" fmla="*/ 1811123 h 2038763"/>
              <a:gd name="connsiteX4" fmla="*/ 2470897 w 2748995"/>
              <a:gd name="connsiteY4" fmla="*/ 1484026 h 2038763"/>
              <a:gd name="connsiteX5" fmla="*/ 2725730 w 2748995"/>
              <a:gd name="connsiteY5" fmla="*/ 674557 h 2038763"/>
              <a:gd name="connsiteX6" fmla="*/ 2740720 w 2748995"/>
              <a:gd name="connsiteY6" fmla="*/ 0 h 2038763"/>
              <a:gd name="connsiteX0" fmla="*/ 0 w 2999198"/>
              <a:gd name="connsiteY0" fmla="*/ 2658527 h 2710526"/>
              <a:gd name="connsiteX1" fmla="*/ 911920 w 2999198"/>
              <a:gd name="connsiteY1" fmla="*/ 2710423 h 2710526"/>
              <a:gd name="connsiteX2" fmla="*/ 1676418 w 2999198"/>
              <a:gd name="connsiteY2" fmla="*/ 2665453 h 2710526"/>
              <a:gd name="connsiteX3" fmla="*/ 2146786 w 2999198"/>
              <a:gd name="connsiteY3" fmla="*/ 2482884 h 2710526"/>
              <a:gd name="connsiteX4" fmla="*/ 2470897 w 2999198"/>
              <a:gd name="connsiteY4" fmla="*/ 2155787 h 2710526"/>
              <a:gd name="connsiteX5" fmla="*/ 2725730 w 2999198"/>
              <a:gd name="connsiteY5" fmla="*/ 1346318 h 2710526"/>
              <a:gd name="connsiteX6" fmla="*/ 2999198 w 2999198"/>
              <a:gd name="connsiteY6" fmla="*/ 0 h 271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198" h="2710526">
                <a:moveTo>
                  <a:pt x="0" y="2658527"/>
                </a:moveTo>
                <a:cubicBezTo>
                  <a:pt x="417226" y="2705996"/>
                  <a:pt x="632517" y="2709269"/>
                  <a:pt x="911920" y="2710423"/>
                </a:cubicBezTo>
                <a:cubicBezTo>
                  <a:pt x="1191323" y="2711577"/>
                  <a:pt x="1470607" y="2703376"/>
                  <a:pt x="1676418" y="2665453"/>
                </a:cubicBezTo>
                <a:cubicBezTo>
                  <a:pt x="1882229" y="2627530"/>
                  <a:pt x="2014373" y="2567828"/>
                  <a:pt x="2146786" y="2482884"/>
                </a:cubicBezTo>
                <a:cubicBezTo>
                  <a:pt x="2279199" y="2397940"/>
                  <a:pt x="2374406" y="2345215"/>
                  <a:pt x="2470897" y="2155787"/>
                </a:cubicBezTo>
                <a:cubicBezTo>
                  <a:pt x="2567388" y="1966359"/>
                  <a:pt x="2637680" y="1705616"/>
                  <a:pt x="2725730" y="1346318"/>
                </a:cubicBezTo>
                <a:cubicBezTo>
                  <a:pt x="2813780" y="987020"/>
                  <a:pt x="2994201" y="157397"/>
                  <a:pt x="2999198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4824364" y="3392996"/>
            <a:ext cx="2802931" cy="2593299"/>
          </a:xfrm>
          <a:custGeom>
            <a:avLst/>
            <a:gdLst>
              <a:gd name="connsiteX0" fmla="*/ 14761 w 2802931"/>
              <a:gd name="connsiteY0" fmla="*/ 2593299 h 2593299"/>
              <a:gd name="connsiteX1" fmla="*/ 419495 w 2802931"/>
              <a:gd name="connsiteY1" fmla="*/ 674558 h 2593299"/>
              <a:gd name="connsiteX2" fmla="*/ 2802931 w 2802931"/>
              <a:gd name="connsiteY2" fmla="*/ 0 h 2593299"/>
              <a:gd name="connsiteX3" fmla="*/ 2593069 w 2802931"/>
              <a:gd name="connsiteY3" fmla="*/ 59961 h 25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2931" h="2593299">
                <a:moveTo>
                  <a:pt x="14761" y="2593299"/>
                </a:moveTo>
                <a:cubicBezTo>
                  <a:pt x="-15220" y="1850036"/>
                  <a:pt x="-45200" y="1106774"/>
                  <a:pt x="419495" y="674558"/>
                </a:cubicBezTo>
                <a:cubicBezTo>
                  <a:pt x="884190" y="242341"/>
                  <a:pt x="2802931" y="0"/>
                  <a:pt x="2802931" y="0"/>
                </a:cubicBezTo>
                <a:lnTo>
                  <a:pt x="2593069" y="59961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508742" y="1173109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Maturidade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334987" y="4511372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Tempo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767575" y="6451612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Tempo</a:t>
            </a:r>
            <a:endParaRPr lang="pt-BR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707281" y="2974810"/>
            <a:ext cx="19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Foco/Performance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451141" y="3025651"/>
            <a:ext cx="70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CEO</a:t>
            </a:r>
            <a:endParaRPr lang="pt-BR" sz="2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660232" y="4458812"/>
            <a:ext cx="76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COO</a:t>
            </a:r>
            <a:endParaRPr lang="pt-BR" sz="2400" b="1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873155" y="5301208"/>
            <a:ext cx="1008113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Passado</a:t>
            </a:r>
            <a:endParaRPr lang="pt-BR" dirty="0"/>
          </a:p>
        </p:txBody>
      </p:sp>
      <p:sp>
        <p:nvSpPr>
          <p:cNvPr id="32" name="Retângulo com Canto Diagonal Aparado 31"/>
          <p:cNvSpPr/>
          <p:nvPr/>
        </p:nvSpPr>
        <p:spPr>
          <a:xfrm>
            <a:off x="5342325" y="4039996"/>
            <a:ext cx="1173890" cy="3692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Presente</a:t>
            </a:r>
            <a:endParaRPr lang="pt-BR" dirty="0"/>
          </a:p>
        </p:txBody>
      </p:sp>
      <p:sp>
        <p:nvSpPr>
          <p:cNvPr id="33" name="Arredondar Retângulo em um Canto Diagonal 32"/>
          <p:cNvSpPr/>
          <p:nvPr/>
        </p:nvSpPr>
        <p:spPr>
          <a:xfrm>
            <a:off x="7131150" y="2498105"/>
            <a:ext cx="955108" cy="51161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Futuro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7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3" grpId="0" animBg="1"/>
      <p:bldP spid="24" grpId="0" animBg="1"/>
      <p:bldP spid="25" grpId="0"/>
      <p:bldP spid="26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17375E"/>
                </a:solidFill>
              </a:rPr>
              <a:t>Analise e Reflexão</a:t>
            </a:r>
            <a:endParaRPr lang="pt-BR" sz="2400" b="1" dirty="0">
              <a:solidFill>
                <a:srgbClr val="17375E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7626899"/>
              </p:ext>
            </p:extLst>
          </p:nvPr>
        </p:nvGraphicFramePr>
        <p:xfrm>
          <a:off x="299864" y="2996952"/>
          <a:ext cx="283197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84" y="962050"/>
            <a:ext cx="1524000" cy="66675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17351492"/>
              </p:ext>
            </p:extLst>
          </p:nvPr>
        </p:nvGraphicFramePr>
        <p:xfrm>
          <a:off x="5052392" y="3197200"/>
          <a:ext cx="362406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42906260"/>
              </p:ext>
            </p:extLst>
          </p:nvPr>
        </p:nvGraphicFramePr>
        <p:xfrm>
          <a:off x="6198963" y="2144998"/>
          <a:ext cx="196788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Seta em curva para baixo 7"/>
          <p:cNvSpPr/>
          <p:nvPr/>
        </p:nvSpPr>
        <p:spPr>
          <a:xfrm>
            <a:off x="2843808" y="1945090"/>
            <a:ext cx="3168352" cy="1008112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68" y="1462682"/>
            <a:ext cx="8142288" cy="4846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Crescimento Como Um Processo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274" y="1655770"/>
            <a:ext cx="8158182" cy="44375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244823" y="332656"/>
            <a:ext cx="871966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algn="ctr">
              <a:defRPr sz="4000" i="1">
                <a:solidFill>
                  <a:srgbClr val="026257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Porque as empresas necessitam Crescer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683568" y="2075972"/>
            <a:ext cx="7848872" cy="3642783"/>
            <a:chOff x="814388" y="1689100"/>
            <a:chExt cx="7682193" cy="372268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58000" y="3562350"/>
              <a:ext cx="1214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300" b="1" dirty="0">
                  <a:solidFill>
                    <a:srgbClr val="A18F2A"/>
                  </a:solidFill>
                  <a:latin typeface="+mj-lt"/>
                </a:rPr>
                <a:t>REORGANIZAÇÃO</a:t>
              </a:r>
            </a:p>
            <a:p>
              <a:pPr algn="ctr">
                <a:defRPr/>
              </a:pPr>
              <a:r>
                <a:rPr lang="pt-BR" sz="1300" b="1" dirty="0">
                  <a:solidFill>
                    <a:srgbClr val="A18F2A"/>
                  </a:solidFill>
                  <a:latin typeface="+mj-lt"/>
                </a:rPr>
                <a:t>EMPRESARIAL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737225" y="4965700"/>
              <a:ext cx="3873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300" b="1" dirty="0">
                  <a:solidFill>
                    <a:srgbClr val="E77817"/>
                  </a:solidFill>
                  <a:latin typeface="+mj-lt"/>
                </a:rPr>
                <a:t>CRISE</a:t>
              </a:r>
              <a:endParaRPr lang="pt-BR" b="1" dirty="0">
                <a:latin typeface="+mj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110413" y="4965700"/>
              <a:ext cx="6873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300" b="1" dirty="0">
                  <a:solidFill>
                    <a:srgbClr val="E77817"/>
                  </a:solidFill>
                  <a:latin typeface="+mj-lt"/>
                </a:rPr>
                <a:t>FALÊNCIA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8126413" y="3260725"/>
              <a:ext cx="0" cy="28733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C:\Users\flavio\Desktop\Figura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4581" y="2188757"/>
              <a:ext cx="7112000" cy="26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808163" y="1693863"/>
              <a:ext cx="10033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300" b="1" dirty="0">
                  <a:solidFill>
                    <a:srgbClr val="153A85"/>
                  </a:solidFill>
                  <a:latin typeface="+mj-lt"/>
                </a:rPr>
                <a:t>CRESCIMENTO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708400" y="1692275"/>
              <a:ext cx="95408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300" b="1" dirty="0">
                  <a:solidFill>
                    <a:srgbClr val="153A85"/>
                  </a:solidFill>
                  <a:latin typeface="+mj-lt"/>
                </a:rPr>
                <a:t>MATURIDADE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814388" y="4057650"/>
              <a:ext cx="44608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300" b="1" dirty="0">
                  <a:solidFill>
                    <a:srgbClr val="153A85"/>
                  </a:solidFill>
                  <a:latin typeface="+mj-lt"/>
                </a:rPr>
                <a:t>INÍCIO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354638" y="1689100"/>
              <a:ext cx="12316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rgbClr val="153A85"/>
                  </a:solidFill>
                  <a:latin typeface="+mj-lt"/>
                </a:rPr>
                <a:t>CRESCIMENTO</a:t>
              </a:r>
              <a:endParaRPr lang="pt-BR" sz="1600" b="1" dirty="0">
                <a:latin typeface="+mj-lt"/>
              </a:endParaRPr>
            </a:p>
          </p:txBody>
        </p:sp>
        <p:cxnSp>
          <p:nvCxnSpPr>
            <p:cNvPr id="16" name="Conector reto 15"/>
            <p:cNvCxnSpPr/>
            <p:nvPr/>
          </p:nvCxnSpPr>
          <p:spPr>
            <a:xfrm flipV="1">
              <a:off x="8128000" y="5124450"/>
              <a:ext cx="0" cy="28733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953390" y="3933056"/>
            <a:ext cx="313077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300" i="1" dirty="0" smtClean="0">
                <a:solidFill>
                  <a:srgbClr val="026257"/>
                </a:solidFill>
                <a:latin typeface="+mn-lt"/>
              </a:rPr>
              <a:t>“encontrar o ponto de inflexão é o diferencial para a longevidade das empresas – </a:t>
            </a:r>
          </a:p>
          <a:p>
            <a:pPr algn="ctr" eaLnBrk="1" hangingPunct="1">
              <a:defRPr/>
            </a:pPr>
            <a:r>
              <a:rPr lang="pt-BR" sz="2300" i="1" dirty="0" smtClean="0">
                <a:solidFill>
                  <a:srgbClr val="026257"/>
                </a:solidFill>
                <a:latin typeface="+mn-lt"/>
              </a:rPr>
              <a:t>Papel fundamental dos </a:t>
            </a:r>
            <a:r>
              <a:rPr lang="pt-BR" sz="2300" b="1" i="1" dirty="0" smtClean="0">
                <a:solidFill>
                  <a:srgbClr val="026257"/>
                </a:solidFill>
                <a:latin typeface="+mn-lt"/>
              </a:rPr>
              <a:t>executivos</a:t>
            </a:r>
            <a:r>
              <a:rPr lang="pt-BR" sz="2300" i="1" dirty="0" smtClean="0">
                <a:solidFill>
                  <a:srgbClr val="026257"/>
                </a:solidFill>
                <a:latin typeface="+mn-lt"/>
              </a:rPr>
              <a:t>”</a:t>
            </a:r>
            <a:endParaRPr lang="pt-BR" sz="2300" b="1" i="1" dirty="0" smtClean="0">
              <a:solidFill>
                <a:srgbClr val="026257"/>
              </a:solidFill>
              <a:latin typeface="+mn-lt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275856" y="1963717"/>
            <a:ext cx="3623965" cy="1969339"/>
            <a:chOff x="4271939" y="1546672"/>
            <a:chExt cx="3547008" cy="2012533"/>
          </a:xfrm>
        </p:grpSpPr>
        <p:grpSp>
          <p:nvGrpSpPr>
            <p:cNvPr id="19" name="Grupo 14"/>
            <p:cNvGrpSpPr>
              <a:grpSpLocks/>
            </p:cNvGrpSpPr>
            <p:nvPr/>
          </p:nvGrpSpPr>
          <p:grpSpPr bwMode="auto">
            <a:xfrm>
              <a:off x="4355977" y="1546672"/>
              <a:ext cx="3462970" cy="1738312"/>
              <a:chOff x="4355270" y="1922051"/>
              <a:chExt cx="3463091" cy="1738562"/>
            </a:xfrm>
          </p:grpSpPr>
          <p:pic>
            <p:nvPicPr>
              <p:cNvPr id="26" name="Picture 10" descr="slid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55270" y="1922051"/>
                <a:ext cx="3392610" cy="173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5643060" y="2679805"/>
                <a:ext cx="2175301" cy="503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pt-BR" sz="1600" b="1" dirty="0">
                    <a:solidFill>
                      <a:srgbClr val="026257"/>
                    </a:solidFill>
                    <a:latin typeface="+mj-lt"/>
                  </a:rPr>
                  <a:t>NOVA </a:t>
                </a:r>
                <a:r>
                  <a:rPr lang="pt-BR" sz="1600" b="1" dirty="0" smtClean="0">
                    <a:solidFill>
                      <a:srgbClr val="026257"/>
                    </a:solidFill>
                    <a:latin typeface="+mj-lt"/>
                  </a:rPr>
                  <a:t>PLATAFORMA </a:t>
                </a:r>
              </a:p>
              <a:p>
                <a:pPr>
                  <a:defRPr/>
                </a:pPr>
                <a:r>
                  <a:rPr lang="pt-BR" sz="1600" b="1" dirty="0" smtClean="0">
                    <a:solidFill>
                      <a:srgbClr val="026257"/>
                    </a:solidFill>
                    <a:latin typeface="+mj-lt"/>
                  </a:rPr>
                  <a:t>DE CRESCIMENTO</a:t>
                </a:r>
                <a:endParaRPr lang="pt-BR" sz="1600" b="1" dirty="0">
                  <a:solidFill>
                    <a:srgbClr val="026257"/>
                  </a:solidFill>
                  <a:latin typeface="+mj-lt"/>
                </a:endParaRPr>
              </a:p>
            </p:txBody>
          </p:sp>
        </p:grpSp>
        <p:grpSp>
          <p:nvGrpSpPr>
            <p:cNvPr id="21" name="Grupo 12"/>
            <p:cNvGrpSpPr>
              <a:grpSpLocks/>
            </p:cNvGrpSpPr>
            <p:nvPr/>
          </p:nvGrpSpPr>
          <p:grpSpPr bwMode="auto">
            <a:xfrm>
              <a:off x="4271939" y="2798791"/>
              <a:ext cx="1808162" cy="760414"/>
              <a:chOff x="4297860" y="3108922"/>
              <a:chExt cx="1808083" cy="759509"/>
            </a:xfrm>
          </p:grpSpPr>
          <p:sp>
            <p:nvSpPr>
              <p:cNvPr id="22" name="AutoShape 5"/>
              <p:cNvSpPr>
                <a:spLocks noChangeAspect="1" noChangeArrowheads="1"/>
              </p:cNvSpPr>
              <p:nvPr/>
            </p:nvSpPr>
            <p:spPr bwMode="auto">
              <a:xfrm rot="4220908">
                <a:off x="4202904" y="3459163"/>
                <a:ext cx="504224" cy="314311"/>
              </a:xfrm>
              <a:prstGeom prst="leftArrow">
                <a:avLst>
                  <a:gd name="adj1" fmla="val 50000"/>
                  <a:gd name="adj2" fmla="val 37500"/>
                </a:avLst>
              </a:prstGeom>
              <a:solidFill>
                <a:srgbClr val="C6BD10"/>
              </a:solidFill>
              <a:ln w="9525">
                <a:solidFill>
                  <a:srgbClr val="C6BD1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+mj-lt"/>
                </a:endParaRPr>
              </a:p>
            </p:txBody>
          </p:sp>
          <p:sp>
            <p:nvSpPr>
              <p:cNvPr id="23" name="AutoShape 5"/>
              <p:cNvSpPr>
                <a:spLocks noChangeAspect="1" noChangeArrowheads="1"/>
              </p:cNvSpPr>
              <p:nvPr/>
            </p:nvSpPr>
            <p:spPr bwMode="auto">
              <a:xfrm rot="4630200">
                <a:off x="4668815" y="3203085"/>
                <a:ext cx="504224" cy="315898"/>
              </a:xfrm>
              <a:prstGeom prst="leftArrow">
                <a:avLst>
                  <a:gd name="adj1" fmla="val 50000"/>
                  <a:gd name="adj2" fmla="val 37500"/>
                </a:avLst>
              </a:prstGeom>
              <a:solidFill>
                <a:srgbClr val="C6BD10"/>
              </a:solidFill>
              <a:ln w="9525">
                <a:solidFill>
                  <a:srgbClr val="C6BD1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+mj-lt"/>
                </a:endParaRPr>
              </a:p>
            </p:txBody>
          </p:sp>
          <p:sp>
            <p:nvSpPr>
              <p:cNvPr id="24" name="AutoShape 5"/>
              <p:cNvSpPr>
                <a:spLocks noChangeAspect="1" noChangeArrowheads="1"/>
              </p:cNvSpPr>
              <p:nvPr/>
            </p:nvSpPr>
            <p:spPr bwMode="auto">
              <a:xfrm rot="17379092" flipH="1">
                <a:off x="5696676" y="3459160"/>
                <a:ext cx="504224" cy="314311"/>
              </a:xfrm>
              <a:prstGeom prst="leftArrow">
                <a:avLst>
                  <a:gd name="adj1" fmla="val 50000"/>
                  <a:gd name="adj2" fmla="val 37500"/>
                </a:avLst>
              </a:prstGeom>
              <a:solidFill>
                <a:srgbClr val="C6BD10"/>
              </a:solidFill>
              <a:ln w="9525">
                <a:solidFill>
                  <a:srgbClr val="C6BD1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+mj-lt"/>
                </a:endParaRPr>
              </a:p>
            </p:txBody>
          </p:sp>
          <p:sp>
            <p:nvSpPr>
              <p:cNvPr id="25" name="AutoShape 5"/>
              <p:cNvSpPr>
                <a:spLocks noChangeAspect="1" noChangeArrowheads="1"/>
              </p:cNvSpPr>
              <p:nvPr/>
            </p:nvSpPr>
            <p:spPr bwMode="auto">
              <a:xfrm rot="16969800" flipH="1">
                <a:off x="5253784" y="3203879"/>
                <a:ext cx="504224" cy="314311"/>
              </a:xfrm>
              <a:prstGeom prst="leftArrow">
                <a:avLst>
                  <a:gd name="adj1" fmla="val 50000"/>
                  <a:gd name="adj2" fmla="val 37500"/>
                </a:avLst>
              </a:prstGeom>
              <a:solidFill>
                <a:srgbClr val="C6BD10"/>
              </a:solidFill>
              <a:ln w="9525">
                <a:solidFill>
                  <a:srgbClr val="C6BD1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82049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530901" y="3638058"/>
            <a:ext cx="4839272" cy="1367829"/>
            <a:chOff x="1530901" y="2499741"/>
            <a:chExt cx="4839272" cy="1367828"/>
          </a:xfrm>
        </p:grpSpPr>
        <p:grpSp>
          <p:nvGrpSpPr>
            <p:cNvPr id="23" name="Group 13"/>
            <p:cNvGrpSpPr>
              <a:grpSpLocks noChangeAspect="1"/>
            </p:cNvGrpSpPr>
            <p:nvPr/>
          </p:nvGrpSpPr>
          <p:grpSpPr bwMode="auto">
            <a:xfrm>
              <a:off x="1530901" y="3034132"/>
              <a:ext cx="830263" cy="833437"/>
              <a:chOff x="699382" y="5076224"/>
              <a:chExt cx="835233" cy="83699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8" name="Oval 7"/>
              <p:cNvSpPr>
                <a:spLocks noChangeArrowheads="1"/>
              </p:cNvSpPr>
              <p:nvPr/>
            </p:nvSpPr>
            <p:spPr bwMode="invGray">
              <a:xfrm>
                <a:off x="699382" y="5076224"/>
                <a:ext cx="835233" cy="836993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pt-BR"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792054" y="5406256"/>
                <a:ext cx="679222" cy="2163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t-BR" sz="1400" b="1" dirty="0">
                    <a:latin typeface="+mj-lt"/>
                    <a:cs typeface="Arial" panose="020B0604020202020204" pitchFamily="34" charset="0"/>
                  </a:rPr>
                  <a:t>Passado</a:t>
                </a:r>
              </a:p>
            </p:txBody>
          </p:sp>
        </p:grpSp>
        <p:grpSp>
          <p:nvGrpSpPr>
            <p:cNvPr id="24" name="Group 19"/>
            <p:cNvGrpSpPr>
              <a:grpSpLocks noChangeAspect="1"/>
            </p:cNvGrpSpPr>
            <p:nvPr/>
          </p:nvGrpSpPr>
          <p:grpSpPr bwMode="auto">
            <a:xfrm>
              <a:off x="5417673" y="2499741"/>
              <a:ext cx="952500" cy="955470"/>
              <a:chOff x="5210873" y="4554341"/>
              <a:chExt cx="957686" cy="96068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invGray">
              <a:xfrm>
                <a:off x="5210873" y="4554341"/>
                <a:ext cx="957686" cy="95610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pt-BR"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5247269" y="4865168"/>
                <a:ext cx="883738" cy="6498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t-BR" sz="1400" b="1" dirty="0">
                    <a:latin typeface="+mj-lt"/>
                    <a:cs typeface="Arial" panose="020B0604020202020204" pitchFamily="34" charset="0"/>
                  </a:rPr>
                  <a:t>O futuro que aceitamos</a:t>
                </a:r>
              </a:p>
            </p:txBody>
          </p:sp>
        </p:grpSp>
        <p:grpSp>
          <p:nvGrpSpPr>
            <p:cNvPr id="26" name="Group 22"/>
            <p:cNvGrpSpPr>
              <a:grpSpLocks noChangeAspect="1"/>
            </p:cNvGrpSpPr>
            <p:nvPr/>
          </p:nvGrpSpPr>
          <p:grpSpPr bwMode="auto">
            <a:xfrm>
              <a:off x="3380111" y="2810891"/>
              <a:ext cx="831850" cy="831850"/>
              <a:chOff x="2912232" y="4816284"/>
              <a:chExt cx="835390" cy="835399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" name="Oval 13"/>
              <p:cNvSpPr>
                <a:spLocks noChangeArrowheads="1"/>
              </p:cNvSpPr>
              <p:nvPr/>
            </p:nvSpPr>
            <p:spPr bwMode="invGray">
              <a:xfrm>
                <a:off x="2912232" y="4816284"/>
                <a:ext cx="835390" cy="83539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pt-BR"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2988942" y="5133207"/>
                <a:ext cx="696073" cy="2163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t-BR" sz="1400" b="1" dirty="0">
                    <a:latin typeface="+mj-lt"/>
                    <a:cs typeface="Arial" panose="020B0604020202020204" pitchFamily="34" charset="0"/>
                  </a:rPr>
                  <a:t>Presente</a:t>
                </a:r>
              </a:p>
            </p:txBody>
          </p:sp>
        </p:grpSp>
        <p:cxnSp>
          <p:nvCxnSpPr>
            <p:cNvPr id="27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289140" y="3065743"/>
              <a:ext cx="1066800" cy="97973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28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2431264" y="3285967"/>
              <a:ext cx="900000" cy="77871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" name="Grupo 17"/>
          <p:cNvGrpSpPr/>
          <p:nvPr/>
        </p:nvGrpSpPr>
        <p:grpSpPr>
          <a:xfrm>
            <a:off x="4140505" y="1916831"/>
            <a:ext cx="2229669" cy="2017944"/>
            <a:chOff x="4248088" y="1022523"/>
            <a:chExt cx="2114148" cy="1837259"/>
          </a:xfrm>
        </p:grpSpPr>
        <p:grpSp>
          <p:nvGrpSpPr>
            <p:cNvPr id="41" name="Grupo 40"/>
            <p:cNvGrpSpPr>
              <a:grpSpLocks noChangeAspect="1"/>
            </p:cNvGrpSpPr>
            <p:nvPr/>
          </p:nvGrpSpPr>
          <p:grpSpPr>
            <a:xfrm>
              <a:off x="5272594" y="1022523"/>
              <a:ext cx="1089642" cy="1098338"/>
              <a:chOff x="4790444" y="1088230"/>
              <a:chExt cx="1089642" cy="1098338"/>
            </a:xfrm>
          </p:grpSpPr>
          <p:sp>
            <p:nvSpPr>
              <p:cNvPr id="43" name="Oval 9"/>
              <p:cNvSpPr>
                <a:spLocks noChangeArrowheads="1"/>
              </p:cNvSpPr>
              <p:nvPr/>
            </p:nvSpPr>
            <p:spPr bwMode="invGray">
              <a:xfrm>
                <a:off x="4790444" y="1088230"/>
                <a:ext cx="1089642" cy="109833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marL="342892" indent="-342892" eaLnBrk="0" hangingPunct="0">
                  <a:lnSpc>
                    <a:spcPts val="1300"/>
                  </a:lnSpc>
                  <a:spcAft>
                    <a:spcPts val="2400"/>
                  </a:spcAft>
                  <a:buClr>
                    <a:prstClr val="white"/>
                  </a:buClr>
                  <a:buFontTx/>
                  <a:buAutoNum type="arabicPeriod"/>
                  <a:defRPr/>
                </a:pPr>
                <a:endParaRPr lang="pt-BR">
                  <a:solidFill>
                    <a:prstClr val="white"/>
                  </a:solidFill>
                  <a:latin typeface="+mj-lt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4837093" y="1442083"/>
                <a:ext cx="1014398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pt-BR" sz="1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O futuro que construímos</a:t>
                </a:r>
              </a:p>
            </p:txBody>
          </p:sp>
        </p:grpSp>
        <p:cxnSp>
          <p:nvCxnSpPr>
            <p:cNvPr id="42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4248088" y="1887782"/>
              <a:ext cx="1116000" cy="97200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arrow" w="med" len="med"/>
            </a:ln>
          </p:spPr>
        </p:cxnSp>
      </p:grpSp>
      <p:grpSp>
        <p:nvGrpSpPr>
          <p:cNvPr id="11" name="Grupo 10"/>
          <p:cNvGrpSpPr/>
          <p:nvPr/>
        </p:nvGrpSpPr>
        <p:grpSpPr>
          <a:xfrm>
            <a:off x="1149442" y="2125892"/>
            <a:ext cx="303977" cy="2880000"/>
            <a:chOff x="1149443" y="987575"/>
            <a:chExt cx="303977" cy="2880000"/>
          </a:xfrm>
        </p:grpSpPr>
        <p:sp>
          <p:nvSpPr>
            <p:cNvPr id="45" name="Chevron 32"/>
            <p:cNvSpPr>
              <a:spLocks noChangeArrowheads="1"/>
            </p:cNvSpPr>
            <p:nvPr/>
          </p:nvSpPr>
          <p:spPr bwMode="auto">
            <a:xfrm rot="16200000">
              <a:off x="-138568" y="2275586"/>
              <a:ext cx="2880000" cy="303977"/>
            </a:xfrm>
            <a:prstGeom prst="chevron">
              <a:avLst>
                <a:gd name="adj" fmla="val 49871"/>
              </a:avLst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54" tIns="41477" rIns="82954" bIns="41477" anchor="ctr"/>
            <a:lstStyle/>
            <a:p>
              <a:pPr algn="ctr" defTabSz="830243" eaLnBrk="0" hangingPunct="0"/>
              <a:endParaRPr lang="pt-BR" sz="80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 rot="16200000">
              <a:off x="407732" y="2304783"/>
              <a:ext cx="17873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pt-BR" sz="16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Crescimento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446448" y="5063709"/>
            <a:ext cx="5040461" cy="302538"/>
            <a:chOff x="1446447" y="3925396"/>
            <a:chExt cx="5040461" cy="302538"/>
          </a:xfrm>
        </p:grpSpPr>
        <p:sp>
          <p:nvSpPr>
            <p:cNvPr id="47" name="Chevron 35"/>
            <p:cNvSpPr>
              <a:spLocks noChangeArrowheads="1"/>
            </p:cNvSpPr>
            <p:nvPr/>
          </p:nvSpPr>
          <p:spPr bwMode="auto">
            <a:xfrm>
              <a:off x="1446447" y="3925396"/>
              <a:ext cx="5040461" cy="302538"/>
            </a:xfrm>
            <a:prstGeom prst="chevron">
              <a:avLst>
                <a:gd name="adj" fmla="val 50140"/>
              </a:avLst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54" tIns="41477" rIns="82954" bIns="41477" anchor="ctr"/>
            <a:lstStyle/>
            <a:p>
              <a:pPr algn="ctr" defTabSz="830243" eaLnBrk="0" hangingPunct="0"/>
              <a:endParaRPr lang="pt-BR" sz="80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406495" y="3953555"/>
              <a:ext cx="11203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pt-BR" sz="16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Tempo</a:t>
              </a:r>
            </a:p>
          </p:txBody>
        </p:sp>
      </p:grp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3631461" y="2415084"/>
            <a:ext cx="17326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pt-BR" sz="1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Perspectiva própria sobre o futuro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6372201" y="2136707"/>
            <a:ext cx="1800200" cy="986478"/>
            <a:chOff x="6372200" y="998391"/>
            <a:chExt cx="1800200" cy="986478"/>
          </a:xfrm>
        </p:grpSpPr>
        <p:sp>
          <p:nvSpPr>
            <p:cNvPr id="51" name="Right Brace 12"/>
            <p:cNvSpPr>
              <a:spLocks/>
            </p:cNvSpPr>
            <p:nvPr/>
          </p:nvSpPr>
          <p:spPr bwMode="auto">
            <a:xfrm>
              <a:off x="6372200" y="998391"/>
              <a:ext cx="229417" cy="986478"/>
            </a:xfrm>
            <a:prstGeom prst="rightBrace">
              <a:avLst>
                <a:gd name="adj1" fmla="val 8321"/>
                <a:gd name="adj2" fmla="val 50000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 sz="1100" b="1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6803070" y="1276187"/>
              <a:ext cx="13693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pt-BR" sz="1400" b="1" dirty="0">
                  <a:latin typeface="+mj-lt"/>
                  <a:cs typeface="Arial" panose="020B0604020202020204" pitchFamily="34" charset="0"/>
                </a:rPr>
                <a:t>Abordagem Prospectiva</a:t>
              </a:r>
              <a:endParaRPr lang="pt-BR" sz="1100" b="1" i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372200" y="3894989"/>
            <a:ext cx="1768656" cy="1111222"/>
            <a:chOff x="6372200" y="2756672"/>
            <a:chExt cx="1768656" cy="1111222"/>
          </a:xfrm>
        </p:grpSpPr>
        <p:sp>
          <p:nvSpPr>
            <p:cNvPr id="54" name="Right Brace 11"/>
            <p:cNvSpPr>
              <a:spLocks/>
            </p:cNvSpPr>
            <p:nvPr/>
          </p:nvSpPr>
          <p:spPr bwMode="auto">
            <a:xfrm>
              <a:off x="6372200" y="2756672"/>
              <a:ext cx="242320" cy="1111222"/>
            </a:xfrm>
            <a:prstGeom prst="rightBrace">
              <a:avLst>
                <a:gd name="adj1" fmla="val 8344"/>
                <a:gd name="adj2" fmla="val 50000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 sz="1100" b="1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>
              <a:off x="6834615" y="3096840"/>
              <a:ext cx="13062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pt-BR" sz="1400" b="1" dirty="0">
                  <a:latin typeface="+mj-lt"/>
                  <a:cs typeface="Arial" panose="020B0604020202020204" pitchFamily="34" charset="0"/>
                </a:rPr>
                <a:t>Abordagem Indutiva</a:t>
              </a: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6486907" y="2629946"/>
            <a:ext cx="2226794" cy="1836000"/>
            <a:chOff x="6736568" y="1498287"/>
            <a:chExt cx="1184251" cy="1836000"/>
          </a:xfrm>
        </p:grpSpPr>
        <p:sp>
          <p:nvSpPr>
            <p:cNvPr id="57" name="Right Brace 43"/>
            <p:cNvSpPr>
              <a:spLocks/>
            </p:cNvSpPr>
            <p:nvPr/>
          </p:nvSpPr>
          <p:spPr bwMode="auto">
            <a:xfrm>
              <a:off x="6736568" y="1498287"/>
              <a:ext cx="206363" cy="1836000"/>
            </a:xfrm>
            <a:prstGeom prst="rightBrace">
              <a:avLst>
                <a:gd name="adj1" fmla="val 8287"/>
                <a:gd name="adj2" fmla="val 50000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 sz="1100" b="1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6942931" y="2209011"/>
              <a:ext cx="9778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pt-BR" sz="1400" b="1" i="1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Oportunidades ou ameaças?</a:t>
              </a:r>
              <a:endParaRPr lang="pt-BR" sz="1100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7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0499"/>
            <a:ext cx="2406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defTabSz="914400" eaLnBrk="1" hangingPunct="1"/>
            <a:r>
              <a:rPr lang="pt-BR" sz="24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QUESTÕES - QUIZ</a:t>
            </a:r>
            <a:endParaRPr lang="pt-BR" sz="2400" b="1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225532" cy="4525963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1400"/>
              </a:spcBef>
            </a:pPr>
            <a:r>
              <a:rPr lang="pt-BR" sz="2400" dirty="0">
                <a:solidFill>
                  <a:srgbClr val="17375E"/>
                </a:solidFill>
              </a:rPr>
              <a:t>Definitivamente, </a:t>
            </a:r>
            <a:r>
              <a:rPr lang="pt-BR" sz="2400" b="1" dirty="0">
                <a:solidFill>
                  <a:srgbClr val="17375E"/>
                </a:solidFill>
              </a:rPr>
              <a:t>o crescimento das empresas </a:t>
            </a:r>
            <a:r>
              <a:rPr lang="pt-BR" sz="2400" dirty="0">
                <a:solidFill>
                  <a:srgbClr val="17375E"/>
                </a:solidFill>
              </a:rPr>
              <a:t>não é mais uma opção, mas sim um </a:t>
            </a:r>
            <a:r>
              <a:rPr lang="pt-BR" sz="2400" dirty="0" smtClean="0">
                <a:solidFill>
                  <a:srgbClr val="17375E"/>
                </a:solidFill>
              </a:rPr>
              <a:t>imperativo.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17375E"/>
                </a:solidFill>
              </a:rPr>
              <a:t>Então...</a:t>
            </a:r>
          </a:p>
          <a:p>
            <a:pPr algn="just">
              <a:spcBef>
                <a:spcPts val="1400"/>
              </a:spcBef>
            </a:pPr>
            <a:r>
              <a:rPr lang="pt-BR" sz="2400" dirty="0" smtClean="0">
                <a:solidFill>
                  <a:srgbClr val="17375E"/>
                </a:solidFill>
              </a:rPr>
              <a:t>Como promover o crescimento sem comprometer os resultados de curto prazo ou provocar desgaste nos processos e nas relações pessoais dentro da organização? </a:t>
            </a:r>
          </a:p>
          <a:p>
            <a:pPr algn="just">
              <a:spcBef>
                <a:spcPts val="1400"/>
              </a:spcBef>
            </a:pPr>
            <a:endParaRPr lang="pt-BR" sz="2400" dirty="0" smtClean="0">
              <a:solidFill>
                <a:srgbClr val="17375E"/>
              </a:solidFill>
            </a:endParaRPr>
          </a:p>
          <a:p>
            <a:pPr algn="just">
              <a:spcBef>
                <a:spcPts val="1400"/>
              </a:spcBef>
            </a:pPr>
            <a:r>
              <a:rPr lang="pt-BR" sz="2800" dirty="0" smtClean="0">
                <a:solidFill>
                  <a:srgbClr val="17375E"/>
                </a:solidFill>
              </a:rPr>
              <a:t>Em outras palavras, </a:t>
            </a:r>
            <a:r>
              <a:rPr lang="pt-BR" sz="2800" b="1" dirty="0" smtClean="0">
                <a:solidFill>
                  <a:srgbClr val="17375E"/>
                </a:solidFill>
              </a:rPr>
              <a:t>como crescer de forma sustentável e longeva? </a:t>
            </a:r>
            <a:endParaRPr lang="pt-BR" sz="28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4468"/>
            <a:ext cx="3741537" cy="461665"/>
          </a:xfrm>
          <a:noFill/>
        </p:spPr>
        <p:txBody>
          <a:bodyPr wrap="none" rtlCol="0">
            <a:spAutoFit/>
          </a:bodyPr>
          <a:lstStyle/>
          <a:p>
            <a:pPr algn="l" defTabSz="914400" eaLnBrk="1" hangingPunct="1"/>
            <a:r>
              <a:rPr lang="pt-BR" sz="24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RESUMO DOS ACHADOS ...  </a:t>
            </a:r>
            <a:endParaRPr lang="pt-BR" sz="2400" b="1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984250"/>
            <a:ext cx="4040188" cy="357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17375E"/>
                </a:solidFill>
              </a:rPr>
              <a:t>Etapas essenciais</a:t>
            </a:r>
            <a:endParaRPr lang="pt-BR" sz="2400" b="1" dirty="0">
              <a:solidFill>
                <a:srgbClr val="17375E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0" y="1624013"/>
            <a:ext cx="4040188" cy="3951287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pt-BR" sz="2000" dirty="0" smtClean="0">
                <a:solidFill>
                  <a:srgbClr val="17375E"/>
                </a:solidFill>
              </a:rPr>
              <a:t>Ter um </a:t>
            </a:r>
            <a:r>
              <a:rPr lang="pt-BR" sz="2000" b="1" dirty="0" smtClean="0">
                <a:solidFill>
                  <a:srgbClr val="17375E"/>
                </a:solidFill>
              </a:rPr>
              <a:t>guardião</a:t>
            </a:r>
            <a:r>
              <a:rPr lang="pt-BR" sz="2000" dirty="0" smtClean="0">
                <a:solidFill>
                  <a:srgbClr val="17375E"/>
                </a:solidFill>
              </a:rPr>
              <a:t> da Causa.</a:t>
            </a:r>
          </a:p>
          <a:p>
            <a:pPr>
              <a:spcBef>
                <a:spcPts val="1400"/>
              </a:spcBef>
            </a:pPr>
            <a:r>
              <a:rPr lang="pt-BR" sz="2000" dirty="0" smtClean="0">
                <a:solidFill>
                  <a:srgbClr val="17375E"/>
                </a:solidFill>
              </a:rPr>
              <a:t>Promover as </a:t>
            </a:r>
            <a:r>
              <a:rPr lang="pt-BR" sz="2000" b="1" dirty="0" smtClean="0">
                <a:solidFill>
                  <a:srgbClr val="17375E"/>
                </a:solidFill>
              </a:rPr>
              <a:t>discussões de planejamento estratégico </a:t>
            </a:r>
            <a:r>
              <a:rPr lang="pt-BR" sz="2000" dirty="0" smtClean="0">
                <a:solidFill>
                  <a:srgbClr val="17375E"/>
                </a:solidFill>
              </a:rPr>
              <a:t>com uma visão sustentável</a:t>
            </a:r>
            <a:r>
              <a:rPr lang="pt-BR" sz="2000" dirty="0">
                <a:solidFill>
                  <a:srgbClr val="17375E"/>
                </a:solidFill>
              </a:rPr>
              <a:t>.</a:t>
            </a:r>
            <a:endParaRPr lang="pt-BR" sz="2000" dirty="0" smtClean="0">
              <a:solidFill>
                <a:srgbClr val="17375E"/>
              </a:solidFill>
            </a:endParaRPr>
          </a:p>
          <a:p>
            <a:pPr>
              <a:spcBef>
                <a:spcPts val="1400"/>
              </a:spcBef>
            </a:pPr>
            <a:r>
              <a:rPr lang="pt-BR" sz="2000" dirty="0" smtClean="0">
                <a:solidFill>
                  <a:srgbClr val="17375E"/>
                </a:solidFill>
              </a:rPr>
              <a:t>Desdobrar em </a:t>
            </a:r>
            <a:r>
              <a:rPr lang="pt-BR" sz="2000" b="1" dirty="0" smtClean="0">
                <a:solidFill>
                  <a:srgbClr val="17375E"/>
                </a:solidFill>
              </a:rPr>
              <a:t>projetos robustos e sustentáveis.</a:t>
            </a:r>
          </a:p>
          <a:p>
            <a:pPr marL="717550" lvl="1" indent="-361950">
              <a:spcBef>
                <a:spcPts val="7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Líderes/ </a:t>
            </a:r>
            <a:r>
              <a:rPr lang="pt-BR" sz="2000" i="1" dirty="0" err="1" smtClean="0">
                <a:solidFill>
                  <a:srgbClr val="17375E"/>
                </a:solidFill>
              </a:rPr>
              <a:t>sponsor</a:t>
            </a:r>
            <a:r>
              <a:rPr lang="pt-BR" sz="2000" i="1" dirty="0" smtClean="0">
                <a:solidFill>
                  <a:srgbClr val="17375E"/>
                </a:solidFill>
              </a:rPr>
              <a:t>.</a:t>
            </a:r>
          </a:p>
          <a:p>
            <a:pPr marL="717550" lvl="1" indent="-361950">
              <a:spcBef>
                <a:spcPts val="7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Cronograma de trabalho.</a:t>
            </a:r>
          </a:p>
          <a:p>
            <a:pPr marL="717550" lvl="1" indent="-361950">
              <a:spcBef>
                <a:spcPts val="7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Reservas para investimento.</a:t>
            </a:r>
          </a:p>
          <a:p>
            <a:pPr marL="717550" lvl="1" indent="-361950">
              <a:spcBef>
                <a:spcPts val="7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Análise de recursos.</a:t>
            </a:r>
          </a:p>
          <a:p>
            <a:pPr marL="717550" lvl="1" indent="-361950">
              <a:spcBef>
                <a:spcPts val="7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Análise dos impactos/riscos.</a:t>
            </a:r>
          </a:p>
          <a:p>
            <a:pPr marL="717550" lvl="1" indent="-361950">
              <a:spcBef>
                <a:spcPts val="7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Métricas de controle.</a:t>
            </a:r>
            <a:endParaRPr lang="pt-BR" sz="2000" dirty="0">
              <a:solidFill>
                <a:srgbClr val="17375E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5641975" y="1620838"/>
            <a:ext cx="3502025" cy="3951287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pt-BR" sz="2000" dirty="0" smtClean="0">
                <a:solidFill>
                  <a:srgbClr val="17375E"/>
                </a:solidFill>
              </a:rPr>
              <a:t>Identificar </a:t>
            </a:r>
            <a:r>
              <a:rPr lang="pt-BR" sz="2000" b="1" dirty="0" smtClean="0">
                <a:solidFill>
                  <a:srgbClr val="17375E"/>
                </a:solidFill>
              </a:rPr>
              <a:t>pessoas com potencial e energia </a:t>
            </a:r>
            <a:r>
              <a:rPr lang="pt-BR" sz="2000" dirty="0" smtClean="0">
                <a:solidFill>
                  <a:srgbClr val="17375E"/>
                </a:solidFill>
              </a:rPr>
              <a:t>para conduzir os projetos.</a:t>
            </a:r>
          </a:p>
          <a:p>
            <a:pPr lvl="1">
              <a:spcBef>
                <a:spcPts val="14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Capacidade de Resiliência.</a:t>
            </a:r>
          </a:p>
          <a:p>
            <a:pPr lvl="1">
              <a:spcBef>
                <a:spcPts val="14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Capacidade de mobilizar.</a:t>
            </a:r>
          </a:p>
          <a:p>
            <a:pPr lvl="1">
              <a:spcBef>
                <a:spcPts val="1400"/>
              </a:spcBef>
              <a:buFont typeface="Wingdings" panose="05000000000000000000" pitchFamily="2" charset="2"/>
              <a:buChar char="ú"/>
            </a:pPr>
            <a:r>
              <a:rPr lang="pt-BR" sz="2000" dirty="0" smtClean="0">
                <a:solidFill>
                  <a:srgbClr val="17375E"/>
                </a:solidFill>
              </a:rPr>
              <a:t>Capacidade de automotivação.</a:t>
            </a:r>
          </a:p>
          <a:p>
            <a:pPr>
              <a:spcBef>
                <a:spcPts val="1400"/>
              </a:spcBef>
            </a:pPr>
            <a:r>
              <a:rPr lang="pt-BR" sz="2000" dirty="0" smtClean="0">
                <a:solidFill>
                  <a:srgbClr val="17375E"/>
                </a:solidFill>
              </a:rPr>
              <a:t>Definir </a:t>
            </a:r>
            <a:r>
              <a:rPr lang="pt-BR" sz="2000" b="1" dirty="0" smtClean="0">
                <a:solidFill>
                  <a:srgbClr val="17375E"/>
                </a:solidFill>
              </a:rPr>
              <a:t>plano de gestão e monitoramento</a:t>
            </a:r>
            <a:r>
              <a:rPr lang="pt-BR" sz="2000" dirty="0" smtClean="0">
                <a:solidFill>
                  <a:srgbClr val="17375E"/>
                </a:solidFill>
              </a:rPr>
              <a:t> dos indicadores com </a:t>
            </a:r>
            <a:r>
              <a:rPr lang="pt-BR" sz="2000" b="1" u="sng" dirty="0" smtClean="0">
                <a:solidFill>
                  <a:srgbClr val="17375E"/>
                </a:solidFill>
              </a:rPr>
              <a:t>rotina</a:t>
            </a:r>
            <a:r>
              <a:rPr lang="pt-BR" sz="2000" dirty="0" smtClean="0">
                <a:solidFill>
                  <a:srgbClr val="17375E"/>
                </a:solidFill>
              </a:rPr>
              <a:t> preestabelecida.</a:t>
            </a:r>
            <a:endParaRPr lang="pt-BR" sz="2000" dirty="0">
              <a:solidFill>
                <a:srgbClr val="1737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63733" y="6272943"/>
            <a:ext cx="247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i="1" dirty="0" smtClean="0">
                <a:solidFill>
                  <a:srgbClr val="17375E"/>
                </a:solidFill>
              </a:rPr>
              <a:t>Fonte</a:t>
            </a:r>
            <a:r>
              <a:rPr lang="pt-BR" sz="1400" dirty="0" smtClean="0">
                <a:solidFill>
                  <a:srgbClr val="17375E"/>
                </a:solidFill>
              </a:rPr>
              <a:t>: Prof. Fabian Salum, 2013</a:t>
            </a:r>
            <a:endParaRPr lang="pt-BR" sz="1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683568" y="5815"/>
            <a:ext cx="72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 ker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z="2400" kern="1200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POR QUE AS EMPRESAS PERDEM </a:t>
            </a:r>
          </a:p>
          <a:p>
            <a:r>
              <a:rPr lang="pt-BR" sz="2400" kern="1200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OPORTUNIDADES DE CRESCIMENTO</a:t>
            </a:r>
            <a:endParaRPr lang="pt-BR" sz="2400" kern="1200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772155" y="6271180"/>
            <a:ext cx="70567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 dirty="0" smtClean="0">
                <a:solidFill>
                  <a:srgbClr val="17375E"/>
                </a:solidFill>
              </a:rPr>
              <a:t>Adaptado de Oyster </a:t>
            </a:r>
            <a:r>
              <a:rPr lang="en-US" sz="1400" i="1" dirty="0">
                <a:solidFill>
                  <a:srgbClr val="17375E"/>
                </a:solidFill>
              </a:rPr>
              <a:t>: Creating New Growth Platforms – Framing the Growth </a:t>
            </a:r>
            <a:r>
              <a:rPr lang="en-US" sz="1400" i="1" dirty="0" smtClean="0">
                <a:solidFill>
                  <a:srgbClr val="17375E"/>
                </a:solidFill>
              </a:rPr>
              <a:t>Challenge, 2006 </a:t>
            </a:r>
            <a:endParaRPr lang="en-US" sz="1400" i="1" dirty="0">
              <a:solidFill>
                <a:srgbClr val="17375E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08039" y="1341438"/>
            <a:ext cx="7937500" cy="46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A7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C39"/>
              </a:buClr>
              <a:buSzPct val="12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ClrTx/>
              <a:buFont typeface="Times" pitchFamily="18" charset="0"/>
              <a:buNone/>
              <a:defRPr/>
            </a:pPr>
            <a:r>
              <a:rPr lang="pt-BR" sz="1800" kern="0" dirty="0" smtClean="0">
                <a:solidFill>
                  <a:srgbClr val="17375E"/>
                </a:solidFill>
              </a:rPr>
              <a:t>Causas-raiz:</a:t>
            </a:r>
          </a:p>
          <a:p>
            <a:pPr algn="just">
              <a:spcBef>
                <a:spcPts val="1400"/>
              </a:spcBef>
              <a:buClrTx/>
              <a:buSzPct val="100000"/>
              <a:defRPr/>
            </a:pPr>
            <a:r>
              <a:rPr lang="pt-BR" sz="1800" b="1" kern="0" dirty="0" smtClean="0">
                <a:solidFill>
                  <a:srgbClr val="17375E"/>
                </a:solidFill>
              </a:rPr>
              <a:t>Sistema de recompensa dos executivos </a:t>
            </a:r>
            <a:r>
              <a:rPr lang="pt-BR" sz="1800" kern="0" dirty="0" smtClean="0">
                <a:solidFill>
                  <a:srgbClr val="17375E"/>
                </a:solidFill>
              </a:rPr>
              <a:t>privilegia curto prazo e não uma construção estratégica de ativos de longo prazo.</a:t>
            </a:r>
          </a:p>
          <a:p>
            <a:pPr algn="just">
              <a:spcBef>
                <a:spcPts val="1400"/>
              </a:spcBef>
              <a:buClrTx/>
              <a:buSzPct val="100000"/>
              <a:defRPr/>
            </a:pPr>
            <a:r>
              <a:rPr lang="pt-BR" sz="1800" b="1" kern="0" dirty="0" smtClean="0">
                <a:solidFill>
                  <a:srgbClr val="17375E"/>
                </a:solidFill>
              </a:rPr>
              <a:t>Excessiva atenção aos mercados atuais atendidos</a:t>
            </a:r>
            <a:r>
              <a:rPr lang="pt-BR" sz="1800" kern="0" dirty="0" smtClean="0">
                <a:solidFill>
                  <a:srgbClr val="17375E"/>
                </a:solidFill>
              </a:rPr>
              <a:t> e suas respectivas ofertas.</a:t>
            </a:r>
          </a:p>
          <a:p>
            <a:pPr algn="just">
              <a:spcBef>
                <a:spcPts val="1400"/>
              </a:spcBef>
              <a:buClrTx/>
              <a:buSzPct val="100000"/>
              <a:defRPr/>
            </a:pPr>
            <a:r>
              <a:rPr lang="pt-BR" sz="1800" b="1" kern="0" dirty="0" smtClean="0">
                <a:solidFill>
                  <a:srgbClr val="17375E"/>
                </a:solidFill>
              </a:rPr>
              <a:t>Modelo de negócio </a:t>
            </a:r>
            <a:r>
              <a:rPr lang="pt-BR" sz="1800" kern="0" dirty="0" smtClean="0">
                <a:solidFill>
                  <a:srgbClr val="17375E"/>
                </a:solidFill>
              </a:rPr>
              <a:t>com ênfase excessiva em </a:t>
            </a:r>
            <a:r>
              <a:rPr lang="pt-BR" sz="1800" b="1" kern="0" dirty="0" smtClean="0">
                <a:solidFill>
                  <a:srgbClr val="17375E"/>
                </a:solidFill>
              </a:rPr>
              <a:t>indicadores de CP </a:t>
            </a:r>
            <a:r>
              <a:rPr lang="pt-BR" sz="1800" kern="0" dirty="0" smtClean="0">
                <a:solidFill>
                  <a:srgbClr val="17375E"/>
                </a:solidFill>
              </a:rPr>
              <a:t>e </a:t>
            </a:r>
            <a:r>
              <a:rPr lang="pt-BR" sz="1800" b="1" kern="0" dirty="0" smtClean="0">
                <a:solidFill>
                  <a:srgbClr val="17375E"/>
                </a:solidFill>
              </a:rPr>
              <a:t>ausência</a:t>
            </a:r>
            <a:r>
              <a:rPr lang="pt-BR" sz="1800" kern="0" dirty="0" smtClean="0">
                <a:solidFill>
                  <a:srgbClr val="17375E"/>
                </a:solidFill>
              </a:rPr>
              <a:t> de componentes de </a:t>
            </a:r>
            <a:r>
              <a:rPr lang="pt-BR" sz="1800" b="1" kern="0" dirty="0" smtClean="0">
                <a:solidFill>
                  <a:srgbClr val="17375E"/>
                </a:solidFill>
              </a:rPr>
              <a:t>LP</a:t>
            </a:r>
            <a:r>
              <a:rPr lang="pt-BR" sz="1800" kern="0" dirty="0">
                <a:solidFill>
                  <a:srgbClr val="17375E"/>
                </a:solidFill>
              </a:rPr>
              <a:t>.</a:t>
            </a:r>
            <a:endParaRPr lang="pt-BR" sz="1800" kern="0" dirty="0" smtClean="0">
              <a:solidFill>
                <a:srgbClr val="17375E"/>
              </a:solidFill>
            </a:endParaRPr>
          </a:p>
          <a:p>
            <a:pPr algn="just">
              <a:spcBef>
                <a:spcPts val="1400"/>
              </a:spcBef>
              <a:buClrTx/>
              <a:buSzPct val="100000"/>
              <a:defRPr/>
            </a:pPr>
            <a:r>
              <a:rPr lang="pt-BR" sz="1800" b="1" kern="0" dirty="0" smtClean="0">
                <a:solidFill>
                  <a:srgbClr val="17375E"/>
                </a:solidFill>
              </a:rPr>
              <a:t>Falta de incentivos</a:t>
            </a:r>
            <a:r>
              <a:rPr lang="pt-BR" sz="1800" kern="0" dirty="0" smtClean="0">
                <a:solidFill>
                  <a:srgbClr val="17375E"/>
                </a:solidFill>
              </a:rPr>
              <a:t> para seleção, experimentação, financiamento e incremento de novos negócios.</a:t>
            </a:r>
          </a:p>
          <a:p>
            <a:pPr algn="just">
              <a:spcBef>
                <a:spcPts val="1400"/>
              </a:spcBef>
              <a:buClrTx/>
              <a:buSzPct val="100000"/>
              <a:defRPr/>
            </a:pPr>
            <a:r>
              <a:rPr lang="pt-BR" sz="1800" b="1" kern="0" dirty="0" smtClean="0">
                <a:solidFill>
                  <a:srgbClr val="17375E"/>
                </a:solidFill>
              </a:rPr>
              <a:t>Ausência ou distorção da visão de sustentabilidade</a:t>
            </a:r>
            <a:r>
              <a:rPr lang="pt-BR" sz="1800" kern="0" dirty="0" smtClean="0">
                <a:solidFill>
                  <a:srgbClr val="17375E"/>
                </a:solidFill>
              </a:rPr>
              <a:t>: </a:t>
            </a:r>
            <a:r>
              <a:rPr lang="pt-BR" sz="1800" b="1" kern="0" dirty="0" smtClean="0">
                <a:solidFill>
                  <a:srgbClr val="17375E"/>
                </a:solidFill>
              </a:rPr>
              <a:t>de maneira ampla e não apenas ambiental</a:t>
            </a:r>
            <a:r>
              <a:rPr lang="pt-BR" sz="1800" kern="0" dirty="0">
                <a:solidFill>
                  <a:srgbClr val="17375E"/>
                </a:solidFill>
              </a:rPr>
              <a:t>.</a:t>
            </a:r>
            <a:endParaRPr lang="pt-BR" sz="1800" kern="0" dirty="0" smtClean="0">
              <a:solidFill>
                <a:srgbClr val="17375E"/>
              </a:solidFill>
            </a:endParaRPr>
          </a:p>
          <a:p>
            <a:pPr algn="just">
              <a:spcBef>
                <a:spcPts val="1400"/>
              </a:spcBef>
              <a:buClrTx/>
              <a:buSzPct val="100000"/>
              <a:defRPr/>
            </a:pPr>
            <a:r>
              <a:rPr lang="pt-BR" sz="1800" b="1" kern="0" dirty="0" smtClean="0">
                <a:solidFill>
                  <a:srgbClr val="17375E"/>
                </a:solidFill>
              </a:rPr>
              <a:t>Carência de ambiente </a:t>
            </a:r>
            <a:r>
              <a:rPr lang="pt-BR" sz="1800" kern="0" dirty="0" smtClean="0">
                <a:solidFill>
                  <a:srgbClr val="17375E"/>
                </a:solidFill>
              </a:rPr>
              <a:t>para inovação como processo.</a:t>
            </a:r>
          </a:p>
          <a:p>
            <a:pPr algn="just">
              <a:spcBef>
                <a:spcPts val="1400"/>
              </a:spcBef>
              <a:buClrTx/>
              <a:buSzPct val="100000"/>
              <a:defRPr/>
            </a:pPr>
            <a:r>
              <a:rPr lang="pt-BR" sz="1800" b="1" kern="0" dirty="0" smtClean="0">
                <a:solidFill>
                  <a:srgbClr val="17375E"/>
                </a:solidFill>
              </a:rPr>
              <a:t>Ausência de um Plano de Crescimento </a:t>
            </a:r>
            <a:r>
              <a:rPr lang="pt-BR" sz="1800" kern="0" dirty="0" smtClean="0">
                <a:solidFill>
                  <a:srgbClr val="17375E"/>
                </a:solidFill>
              </a:rPr>
              <a:t>estruturado.</a:t>
            </a:r>
          </a:p>
        </p:txBody>
      </p:sp>
    </p:spTree>
    <p:extLst>
      <p:ext uri="{BB962C8B-B14F-4D97-AF65-F5344CB8AC3E}">
        <p14:creationId xmlns:p14="http://schemas.microsoft.com/office/powerpoint/2010/main" val="14247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assegurar que a estratégia de crescimento seja bem executada?</a:t>
            </a:r>
            <a:br>
              <a:rPr lang="pt-BR" dirty="0"/>
            </a:br>
            <a:r>
              <a:rPr lang="pt-BR" dirty="0">
                <a:solidFill>
                  <a:srgbClr val="1D1B36"/>
                </a:solidFill>
              </a:rPr>
              <a:t/>
            </a:r>
            <a:br>
              <a:rPr lang="pt-BR" dirty="0">
                <a:solidFill>
                  <a:srgbClr val="1D1B36"/>
                </a:solidFill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6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5"/>
          <p:cNvSpPr txBox="1">
            <a:spLocks noChangeArrowheads="1"/>
          </p:cNvSpPr>
          <p:nvPr/>
        </p:nvSpPr>
        <p:spPr bwMode="auto">
          <a:xfrm>
            <a:off x="467544" y="908720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Numa empresa, </a:t>
            </a:r>
            <a:r>
              <a:rPr lang="pt-BR" sz="20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três áreas amadurecem </a:t>
            </a:r>
            <a:r>
              <a:rPr lang="pt-BR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 entram em declínio) bem antes de o desempenho financeiro chegar ao auge. Para abrir uma nova frente de negócios, </a:t>
            </a:r>
            <a:r>
              <a:rPr lang="pt-BR" sz="20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 preciso reinventá-las</a:t>
            </a:r>
            <a:r>
              <a:rPr lang="pt-BR" sz="20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b="1" dirty="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o 44"/>
          <p:cNvGrpSpPr>
            <a:grpSpLocks/>
          </p:cNvGrpSpPr>
          <p:nvPr/>
        </p:nvGrpSpPr>
        <p:grpSpPr bwMode="auto">
          <a:xfrm>
            <a:off x="467544" y="2013806"/>
            <a:ext cx="6945261" cy="4079490"/>
            <a:chOff x="2127060" y="3259895"/>
            <a:chExt cx="5741900" cy="3390693"/>
          </a:xfrm>
        </p:grpSpPr>
        <p:pic>
          <p:nvPicPr>
            <p:cNvPr id="6149" name="Imagem 17" descr="curvinhas 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4509120"/>
              <a:ext cx="359053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Conector reto 21"/>
            <p:cNvCxnSpPr/>
            <p:nvPr/>
          </p:nvCxnSpPr>
          <p:spPr>
            <a:xfrm rot="5400000">
              <a:off x="1091090" y="5084111"/>
              <a:ext cx="2880602" cy="1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2555793" y="6525007"/>
              <a:ext cx="4609064" cy="11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159079" y="5324657"/>
              <a:ext cx="1151526" cy="1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/>
            <p:cNvSpPr txBox="1"/>
            <p:nvPr/>
          </p:nvSpPr>
          <p:spPr>
            <a:xfrm>
              <a:off x="2574839" y="4473218"/>
              <a:ext cx="1153457" cy="10871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 b="1" dirty="0">
                  <a:solidFill>
                    <a:srgbClr val="F57B17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Relevância no mercado</a:t>
              </a:r>
            </a:p>
            <a:p>
              <a:pPr algn="ctr">
                <a:defRPr/>
              </a:pPr>
              <a:r>
                <a:rPr lang="pt-BR" sz="1100" b="1" dirty="0">
                  <a:solidFill>
                    <a:prstClr val="white">
                      <a:lumMod val="50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cai à medida que a base da competição no setor muda e se afasta do modelo dominante</a:t>
              </a:r>
            </a:p>
          </p:txBody>
        </p:sp>
        <p:cxnSp>
          <p:nvCxnSpPr>
            <p:cNvPr id="36" name="Conector reto 35"/>
            <p:cNvCxnSpPr/>
            <p:nvPr/>
          </p:nvCxnSpPr>
          <p:spPr>
            <a:xfrm rot="5400000">
              <a:off x="3844129" y="4580987"/>
              <a:ext cx="1152717" cy="1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3089073" y="3387187"/>
              <a:ext cx="1429620" cy="8185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 b="1" dirty="0">
                  <a:solidFill>
                    <a:srgbClr val="C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Diferenciação de capacidades</a:t>
              </a:r>
            </a:p>
            <a:p>
              <a:pPr algn="ctr">
                <a:defRPr/>
              </a:pPr>
              <a:r>
                <a:rPr lang="pt-BR" sz="1200" b="1" dirty="0">
                  <a:solidFill>
                    <a:srgbClr val="C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Diminui à medida </a:t>
              </a:r>
              <a:r>
                <a:rPr lang="pt-BR" sz="1100" b="1" dirty="0">
                  <a:solidFill>
                    <a:prstClr val="white">
                      <a:lumMod val="50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que </a:t>
              </a:r>
              <a:r>
                <a:rPr lang="pt-BR" sz="1100" b="1" dirty="0" smtClean="0">
                  <a:solidFill>
                    <a:prstClr val="white">
                      <a:lumMod val="50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 concorrência </a:t>
              </a:r>
              <a:r>
                <a:rPr lang="pt-BR" sz="1100" b="1" dirty="0">
                  <a:solidFill>
                    <a:prstClr val="white">
                      <a:lumMod val="50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se acirra e surgem imitações </a:t>
              </a:r>
            </a:p>
          </p:txBody>
        </p:sp>
        <p:cxnSp>
          <p:nvCxnSpPr>
            <p:cNvPr id="39" name="Conector reto 38"/>
            <p:cNvCxnSpPr/>
            <p:nvPr/>
          </p:nvCxnSpPr>
          <p:spPr>
            <a:xfrm rot="5400000">
              <a:off x="4212546" y="4507752"/>
              <a:ext cx="1152717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/>
            <p:cNvSpPr txBox="1"/>
            <p:nvPr/>
          </p:nvSpPr>
          <p:spPr>
            <a:xfrm>
              <a:off x="4780151" y="3440458"/>
              <a:ext cx="1819843" cy="793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200" b="1" dirty="0">
                  <a:solidFill>
                    <a:srgbClr val="5691B6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Formação de talentos</a:t>
              </a:r>
            </a:p>
            <a:p>
              <a:pPr algn="ctr">
                <a:defRPr/>
              </a:pPr>
              <a:r>
                <a:rPr lang="pt-BR" sz="1100" b="1" dirty="0">
                  <a:solidFill>
                    <a:prstClr val="white">
                      <a:lumMod val="50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Perde força à medida que a empresa aprende a fazer mais com menos </a:t>
              </a:r>
              <a:r>
                <a:rPr lang="pt-BR" sz="1100" b="1" dirty="0" smtClean="0">
                  <a:solidFill>
                    <a:prstClr val="white">
                      <a:lumMod val="50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 a </a:t>
              </a:r>
              <a:r>
                <a:rPr lang="pt-BR" sz="1100" b="1" dirty="0">
                  <a:solidFill>
                    <a:prstClr val="white">
                      <a:lumMod val="50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concorrência obriga à redução de custos.</a:t>
              </a:r>
            </a:p>
          </p:txBody>
        </p:sp>
        <p:sp>
          <p:nvSpPr>
            <p:cNvPr id="6158" name="CaixaDeTexto 40"/>
            <p:cNvSpPr txBox="1">
              <a:spLocks noChangeArrowheads="1"/>
            </p:cNvSpPr>
            <p:nvPr/>
          </p:nvSpPr>
          <p:spPr bwMode="auto">
            <a:xfrm>
              <a:off x="2127060" y="3259895"/>
              <a:ext cx="1034660" cy="383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 dirty="0" smtClean="0">
                  <a:solidFill>
                    <a:srgbClr val="17375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GRAU DE MATURIDADE</a:t>
              </a:r>
              <a:endParaRPr lang="pt-BR" sz="12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59" name="CaixaDeTexto 41"/>
            <p:cNvSpPr txBox="1">
              <a:spLocks noChangeArrowheads="1"/>
            </p:cNvSpPr>
            <p:nvPr/>
          </p:nvSpPr>
          <p:spPr bwMode="auto">
            <a:xfrm>
              <a:off x="7220888" y="6445940"/>
              <a:ext cx="648072" cy="20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TEMPO</a:t>
              </a:r>
            </a:p>
          </p:txBody>
        </p:sp>
        <p:sp>
          <p:nvSpPr>
            <p:cNvPr id="6160" name="CaixaDeTexto 42"/>
            <p:cNvSpPr txBox="1">
              <a:spLocks noChangeArrowheads="1"/>
            </p:cNvSpPr>
            <p:nvPr/>
          </p:nvSpPr>
          <p:spPr bwMode="auto">
            <a:xfrm>
              <a:off x="5724524" y="5253207"/>
              <a:ext cx="997520" cy="3837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200" b="1" dirty="0" smtClean="0">
                  <a:solidFill>
                    <a:srgbClr val="1737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TRÊS CURVAS </a:t>
              </a:r>
              <a:r>
                <a:rPr lang="pt-BR" sz="1200" b="1" i="1" dirty="0" smtClean="0">
                  <a:solidFill>
                    <a:srgbClr val="1737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pt-BR" sz="1200" b="1" dirty="0" smtClean="0">
                  <a:solidFill>
                    <a:srgbClr val="1737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OCULTAS</a:t>
              </a:r>
            </a:p>
          </p:txBody>
        </p:sp>
        <p:sp>
          <p:nvSpPr>
            <p:cNvPr id="6161" name="CaixaDeTexto 43"/>
            <p:cNvSpPr txBox="1">
              <a:spLocks noChangeArrowheads="1"/>
            </p:cNvSpPr>
            <p:nvPr/>
          </p:nvSpPr>
          <p:spPr bwMode="auto">
            <a:xfrm>
              <a:off x="6372200" y="4725144"/>
              <a:ext cx="1008112" cy="53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17375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CURVAS DO DESEMPENHO FINANCEIRO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2630710" y="6055156"/>
            <a:ext cx="61897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FIGURA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 três curvas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S” ocultas</a:t>
            </a:r>
          </a:p>
          <a:p>
            <a:pPr algn="r"/>
            <a:r>
              <a:rPr lang="pt-BR" sz="1400" i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NUNES, Paul; BREENE, Tim. </a:t>
            </a:r>
            <a:r>
              <a:rPr lang="pt-BR" sz="1400" i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Reinvente </a:t>
            </a:r>
            <a:r>
              <a:rPr lang="pt-BR" sz="1400" i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empresa antes que seja tarde: 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fique de olho nas curvas 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“S”</a:t>
            </a:r>
            <a:r>
              <a:rPr lang="pt-BR" sz="1400" i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t-BR" sz="1400" i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Harvard Business </a:t>
            </a:r>
            <a:r>
              <a:rPr lang="pt-BR" sz="1400" dirty="0" err="1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Janeiro 2011. P. 34 a 41.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714616" y="260648"/>
            <a:ext cx="7204104" cy="476044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AS CURVAS OCULTAS DO ALTO DESEMPENHO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2" y="4264684"/>
            <a:ext cx="1449628" cy="14496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27238"/>
            <a:ext cx="1446951" cy="18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pt-BR" sz="24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As Empresas e suas inquietações (resumo)</a:t>
            </a:r>
            <a:endParaRPr lang="pt-BR" sz="2400" b="1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038600" cy="50691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Ag Capital</a:t>
            </a:r>
          </a:p>
          <a:p>
            <a:r>
              <a:rPr lang="pt-BR" dirty="0" err="1" smtClean="0"/>
              <a:t>Bild</a:t>
            </a:r>
            <a:endParaRPr lang="pt-BR" dirty="0" smtClean="0"/>
          </a:p>
          <a:p>
            <a:r>
              <a:rPr lang="pt-BR" dirty="0" err="1" smtClean="0"/>
              <a:t>FigoAsset</a:t>
            </a:r>
            <a:endParaRPr lang="pt-BR" dirty="0" smtClean="0"/>
          </a:p>
          <a:p>
            <a:r>
              <a:rPr lang="pt-BR" dirty="0" smtClean="0"/>
              <a:t>King Host</a:t>
            </a:r>
          </a:p>
          <a:p>
            <a:r>
              <a:rPr lang="pt-BR" dirty="0" err="1" smtClean="0"/>
              <a:t>Newland</a:t>
            </a:r>
            <a:endParaRPr lang="pt-BR" dirty="0" smtClean="0"/>
          </a:p>
          <a:p>
            <a:r>
              <a:rPr lang="pt-BR" dirty="0" smtClean="0"/>
              <a:t>Ribeiro Caram</a:t>
            </a:r>
          </a:p>
          <a:p>
            <a:r>
              <a:rPr lang="pt-BR" dirty="0" err="1" smtClean="0"/>
              <a:t>Servnac</a:t>
            </a:r>
            <a:endParaRPr lang="pt-BR" dirty="0" smtClean="0"/>
          </a:p>
          <a:p>
            <a:r>
              <a:rPr lang="pt-BR" dirty="0" err="1" smtClean="0"/>
              <a:t>Neovia</a:t>
            </a:r>
            <a:endParaRPr lang="pt-BR" dirty="0" smtClean="0"/>
          </a:p>
          <a:p>
            <a:r>
              <a:rPr lang="pt-BR" dirty="0" err="1" smtClean="0"/>
              <a:t>Agrologica</a:t>
            </a:r>
            <a:endParaRPr lang="pt-BR" dirty="0" smtClean="0"/>
          </a:p>
          <a:p>
            <a:r>
              <a:rPr lang="pt-BR" dirty="0" err="1" smtClean="0"/>
              <a:t>Ellevo</a:t>
            </a:r>
            <a:endParaRPr lang="pt-BR" dirty="0" smtClean="0"/>
          </a:p>
          <a:p>
            <a:r>
              <a:rPr lang="pt-BR" dirty="0" err="1" smtClean="0"/>
              <a:t>Geofusion</a:t>
            </a:r>
            <a:endParaRPr lang="pt-BR" dirty="0" smtClean="0"/>
          </a:p>
          <a:p>
            <a:r>
              <a:rPr lang="pt-BR" dirty="0" smtClean="0"/>
              <a:t>KLP/</a:t>
            </a:r>
            <a:r>
              <a:rPr lang="pt-BR" dirty="0" err="1" smtClean="0"/>
              <a:t>Mondial</a:t>
            </a:r>
            <a:r>
              <a:rPr lang="pt-BR" dirty="0" smtClean="0"/>
              <a:t>/Busca </a:t>
            </a:r>
            <a:r>
              <a:rPr lang="pt-BR" dirty="0" err="1" smtClean="0"/>
              <a:t>Pre</a:t>
            </a:r>
            <a:endParaRPr lang="pt-BR" dirty="0" smtClean="0"/>
          </a:p>
          <a:p>
            <a:r>
              <a:rPr lang="pt-BR" dirty="0" err="1" smtClean="0"/>
              <a:t>Prosperi</a:t>
            </a:r>
            <a:endParaRPr lang="pt-BR" dirty="0" smtClean="0"/>
          </a:p>
          <a:p>
            <a:r>
              <a:rPr lang="pt-BR" dirty="0" err="1" smtClean="0"/>
              <a:t>Sacratur</a:t>
            </a:r>
            <a:endParaRPr lang="pt-BR" dirty="0" smtClean="0"/>
          </a:p>
          <a:p>
            <a:r>
              <a:rPr lang="pt-BR" dirty="0" err="1" smtClean="0"/>
              <a:t>Soluti</a:t>
            </a:r>
            <a:r>
              <a:rPr lang="pt-BR" dirty="0" smtClean="0"/>
              <a:t> Net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94422" y="1792732"/>
            <a:ext cx="4038600" cy="4525963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Formas de Crescer;</a:t>
            </a:r>
          </a:p>
          <a:p>
            <a:r>
              <a:rPr lang="pt-BR" dirty="0" smtClean="0"/>
              <a:t>Estruturar um conselho </a:t>
            </a:r>
            <a:r>
              <a:rPr lang="pt-BR" dirty="0" err="1" smtClean="0"/>
              <a:t>Adm</a:t>
            </a:r>
            <a:r>
              <a:rPr lang="pt-BR" dirty="0" smtClean="0"/>
              <a:t>;</a:t>
            </a:r>
          </a:p>
          <a:p>
            <a:r>
              <a:rPr lang="pt-BR" dirty="0" smtClean="0"/>
              <a:t>Atrair Sócios Investidores;</a:t>
            </a:r>
          </a:p>
          <a:p>
            <a:r>
              <a:rPr lang="pt-BR" dirty="0" smtClean="0"/>
              <a:t>Desenvolver novos negócios como estruturar?</a:t>
            </a:r>
          </a:p>
          <a:p>
            <a:r>
              <a:rPr lang="pt-BR" dirty="0" smtClean="0"/>
              <a:t>Estudar as tendências e o perfil de consumo futuro;</a:t>
            </a:r>
          </a:p>
          <a:p>
            <a:r>
              <a:rPr lang="pt-BR" dirty="0" smtClean="0"/>
              <a:t>Agregar serviços / produtos adjacentes;</a:t>
            </a:r>
          </a:p>
          <a:p>
            <a:r>
              <a:rPr lang="pt-BR" dirty="0" smtClean="0"/>
              <a:t>Buscar o maior retorno possível sobre o investimento;</a:t>
            </a:r>
          </a:p>
          <a:p>
            <a:r>
              <a:rPr lang="pt-BR" dirty="0" smtClean="0"/>
              <a:t>Liberar os sócios da operação;</a:t>
            </a:r>
          </a:p>
          <a:p>
            <a:r>
              <a:rPr lang="pt-BR" dirty="0" smtClean="0"/>
              <a:t>Novas alternativas de receita – Dinheiro novo;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2270820" y="1052736"/>
            <a:ext cx="2834092" cy="1882923"/>
            <a:chOff x="2398284" y="2019609"/>
            <a:chExt cx="3783672" cy="2428218"/>
          </a:xfrm>
        </p:grpSpPr>
        <p:grpSp>
          <p:nvGrpSpPr>
            <p:cNvPr id="5" name="Agrupar 16"/>
            <p:cNvGrpSpPr/>
            <p:nvPr/>
          </p:nvGrpSpPr>
          <p:grpSpPr>
            <a:xfrm>
              <a:off x="2398284" y="2019609"/>
              <a:ext cx="3783672" cy="2428218"/>
              <a:chOff x="1979426" y="886121"/>
              <a:chExt cx="8248454" cy="5835193"/>
            </a:xfrm>
          </p:grpSpPr>
          <p:grpSp>
            <p:nvGrpSpPr>
              <p:cNvPr id="6" name="Agrupar 8"/>
              <p:cNvGrpSpPr/>
              <p:nvPr/>
            </p:nvGrpSpPr>
            <p:grpSpPr>
              <a:xfrm>
                <a:off x="1979426" y="886121"/>
                <a:ext cx="8248454" cy="5835193"/>
                <a:chOff x="1894788" y="518475"/>
                <a:chExt cx="8248454" cy="5835193"/>
              </a:xfrm>
            </p:grpSpPr>
            <p:sp>
              <p:nvSpPr>
                <p:cNvPr id="13" name="Retângulo 12"/>
                <p:cNvSpPr/>
                <p:nvPr/>
              </p:nvSpPr>
              <p:spPr>
                <a:xfrm>
                  <a:off x="1894788" y="3883843"/>
                  <a:ext cx="8248454" cy="246982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" name="Retângulo 13"/>
                <p:cNvSpPr/>
                <p:nvPr/>
              </p:nvSpPr>
              <p:spPr>
                <a:xfrm>
                  <a:off x="1894788" y="518475"/>
                  <a:ext cx="4104000" cy="329938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Retângulo 14"/>
                <p:cNvSpPr/>
                <p:nvPr/>
              </p:nvSpPr>
              <p:spPr>
                <a:xfrm>
                  <a:off x="6039242" y="518475"/>
                  <a:ext cx="4104000" cy="329938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3555" y="1194882"/>
                <a:ext cx="2015742" cy="2015742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9998" y="1018004"/>
                <a:ext cx="2311764" cy="2172984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426" y="4435445"/>
                <a:ext cx="2007816" cy="2101912"/>
              </a:xfrm>
              <a:prstGeom prst="rect">
                <a:avLst/>
              </a:prstGeom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911306" y="3394580"/>
                <a:ext cx="2452342" cy="3959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Método</a:t>
                </a:r>
                <a:endParaRPr lang="pt-BR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6039242" y="4930220"/>
                <a:ext cx="2452342" cy="11123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Divulgar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" name="Retângulo 15"/>
            <p:cNvSpPr/>
            <p:nvPr/>
          </p:nvSpPr>
          <p:spPr>
            <a:xfrm>
              <a:off x="4671215" y="3068960"/>
              <a:ext cx="1124921" cy="1647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latin typeface="Century Gothic" panose="020B0502020202020204" pitchFamily="34" charset="0"/>
                </a:rPr>
                <a:t>Equipe</a:t>
              </a:r>
              <a:endParaRPr lang="pt-BR" sz="12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1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/>
          <p:cNvSpPr txBox="1">
            <a:spLocks noChangeArrowheads="1"/>
          </p:cNvSpPr>
          <p:nvPr/>
        </p:nvSpPr>
        <p:spPr bwMode="auto">
          <a:xfrm>
            <a:off x="467544" y="986291"/>
            <a:ext cx="8277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2pPr marL="0" lvl="1" algn="just">
              <a:spcBef>
                <a:spcPts val="300"/>
              </a:spcBef>
              <a:spcAft>
                <a:spcPts val="300"/>
              </a:spcAft>
              <a:defRPr sz="2400" i="1">
                <a:latin typeface="Calibri" pitchFamily="34" charset="0"/>
              </a:defRPr>
            </a:lvl2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pt-BR" sz="1800" i="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Empresas de alto desempenho já estão preparando o terreno para o sucesso em novos negócios </a:t>
            </a:r>
            <a:r>
              <a:rPr lang="pt-BR" sz="1800" b="1" i="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quando as operações existentes começam a estagnar</a:t>
            </a:r>
            <a:r>
              <a:rPr lang="pt-BR" sz="1800" i="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3" name="Grupo 10"/>
          <p:cNvGrpSpPr>
            <a:grpSpLocks/>
          </p:cNvGrpSpPr>
          <p:nvPr/>
        </p:nvGrpSpPr>
        <p:grpSpPr bwMode="auto">
          <a:xfrm>
            <a:off x="849713" y="2159814"/>
            <a:ext cx="6519944" cy="3300939"/>
            <a:chOff x="2570581" y="4263479"/>
            <a:chExt cx="4367839" cy="2181851"/>
          </a:xfrm>
        </p:grpSpPr>
        <p:cxnSp>
          <p:nvCxnSpPr>
            <p:cNvPr id="8" name="Conector reto 7"/>
            <p:cNvCxnSpPr/>
            <p:nvPr/>
          </p:nvCxnSpPr>
          <p:spPr>
            <a:xfrm rot="5400000">
              <a:off x="1491042" y="5343018"/>
              <a:ext cx="2161005" cy="19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2574408" y="6445330"/>
              <a:ext cx="4364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4" name="CaixaDeTexto 11"/>
          <p:cNvSpPr txBox="1">
            <a:spLocks noChangeArrowheads="1"/>
          </p:cNvSpPr>
          <p:nvPr/>
        </p:nvSpPr>
        <p:spPr bwMode="auto">
          <a:xfrm>
            <a:off x="755576" y="1831918"/>
            <a:ext cx="1289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  <a:latin typeface="+mj-lt"/>
              </a:rPr>
              <a:t>DESEMPENHO</a:t>
            </a:r>
            <a:endParaRPr lang="pt-B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175" name="CaixaDeTexto 12"/>
          <p:cNvSpPr txBox="1">
            <a:spLocks noChangeArrowheads="1"/>
          </p:cNvSpPr>
          <p:nvPr/>
        </p:nvSpPr>
        <p:spPr bwMode="auto">
          <a:xfrm>
            <a:off x="7561503" y="5309597"/>
            <a:ext cx="1289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mtClean="0">
                <a:solidFill>
                  <a:prstClr val="black"/>
                </a:solidFill>
                <a:latin typeface="+mj-lt"/>
              </a:rPr>
              <a:t>TEMPO</a:t>
            </a:r>
            <a:endParaRPr lang="pt-BR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7176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447" y="2098173"/>
            <a:ext cx="5355600" cy="327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20"/>
          <p:cNvSpPr txBox="1"/>
          <p:nvPr/>
        </p:nvSpPr>
        <p:spPr bwMode="auto">
          <a:xfrm>
            <a:off x="3771821" y="4152357"/>
            <a:ext cx="129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smtClean="0">
                <a:solidFill>
                  <a:srgbClr val="F57B1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Primeiro </a:t>
            </a:r>
            <a:r>
              <a:rPr lang="pt-BR" sz="1600" smtClean="0">
                <a:solidFill>
                  <a:srgbClr val="59595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negócio pioneiro no setor</a:t>
            </a:r>
            <a:endParaRPr lang="pt-BR" sz="1600" dirty="0">
              <a:solidFill>
                <a:srgbClr val="595959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 bwMode="auto">
          <a:xfrm>
            <a:off x="5029291" y="3242813"/>
            <a:ext cx="129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Segundo</a:t>
            </a:r>
            <a:endParaRPr lang="pt-BR" sz="1200" b="1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pt-BR" sz="1600">
                <a:solidFill>
                  <a:srgbClr val="59595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Negócio pioneiro no setor</a:t>
            </a:r>
            <a:endParaRPr lang="pt-BR" sz="1600" dirty="0">
              <a:solidFill>
                <a:srgbClr val="595959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 bwMode="auto">
          <a:xfrm>
            <a:off x="6416251" y="2205001"/>
            <a:ext cx="129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>
                <a:solidFill>
                  <a:srgbClr val="5691B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Terceiro</a:t>
            </a:r>
            <a:endParaRPr lang="pt-BR" sz="1200" b="1">
              <a:solidFill>
                <a:srgbClr val="5691B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pt-BR" sz="1600">
                <a:solidFill>
                  <a:srgbClr val="59595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Negócio pioneiro no setor</a:t>
            </a:r>
            <a:endParaRPr lang="pt-BR" sz="1600" dirty="0">
              <a:solidFill>
                <a:srgbClr val="595959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24283" y="6049311"/>
            <a:ext cx="5903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FIGURA</a:t>
            </a:r>
            <a:r>
              <a:rPr lang="pt-BR" sz="1400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À frente as curvas: reinvente-se</a:t>
            </a:r>
          </a:p>
          <a:p>
            <a:pPr algn="r"/>
            <a:r>
              <a:rPr lang="pt-BR" sz="1400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NUNES, Paul; BREENE, Tim. </a:t>
            </a:r>
            <a:r>
              <a:rPr lang="pt-BR" sz="1400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Reinvente a empresa antes que seja tarde: </a:t>
            </a:r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fique de olho nas curvas “S”</a:t>
            </a:r>
            <a:r>
              <a:rPr lang="pt-BR" sz="1400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Harvard Business </a:t>
            </a:r>
            <a:r>
              <a:rPr lang="pt-BR" sz="1400" dirty="0" err="1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Janeiro 2011. P. 34 a 41.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00502" y="221661"/>
            <a:ext cx="3401820" cy="53954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17375E"/>
                </a:solidFill>
                <a:ea typeface="+mn-ea"/>
                <a:cs typeface="+mn-cs"/>
              </a:rPr>
              <a:t>À FRENTE DAS CURVAS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2" y="4264684"/>
            <a:ext cx="1449628" cy="144962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27238"/>
            <a:ext cx="1446951" cy="18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to dobrado 1"/>
          <p:cNvSpPr/>
          <p:nvPr/>
        </p:nvSpPr>
        <p:spPr>
          <a:xfrm>
            <a:off x="544891" y="4262282"/>
            <a:ext cx="8347589" cy="2315497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36104" y="949353"/>
            <a:ext cx="7533518" cy="3164987"/>
            <a:chOff x="403" y="1171"/>
            <a:chExt cx="5213" cy="2585"/>
          </a:xfrm>
        </p:grpSpPr>
        <p:pic>
          <p:nvPicPr>
            <p:cNvPr id="4" name="Elipse 7"/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1171"/>
              <a:ext cx="4808" cy="2585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5" name="CaixaDeTexto 4"/>
            <p:cNvSpPr txBox="1">
              <a:spLocks noChangeArrowheads="1"/>
            </p:cNvSpPr>
            <p:nvPr/>
          </p:nvSpPr>
          <p:spPr bwMode="auto">
            <a:xfrm>
              <a:off x="4544" y="2300"/>
              <a:ext cx="1072" cy="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2300"/>
                </a:lnSpc>
              </a:pPr>
              <a:r>
                <a:rPr lang="en-US" sz="1200" smtClean="0">
                  <a:solidFill>
                    <a:srgbClr val="59595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DIVERSIFICAÇÃO</a:t>
              </a:r>
            </a:p>
            <a:p>
              <a:pPr eaLnBrk="1" hangingPunct="1">
                <a:lnSpc>
                  <a:spcPts val="2300"/>
                </a:lnSpc>
              </a:pPr>
              <a:r>
                <a:rPr lang="en-US" sz="2400" smtClean="0">
                  <a:solidFill>
                    <a:srgbClr val="59595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&lt; </a:t>
              </a:r>
              <a:r>
                <a:rPr lang="en-US" sz="2400" dirty="0">
                  <a:solidFill>
                    <a:srgbClr val="59595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1%</a:t>
              </a:r>
              <a:endParaRPr lang="pt-BR" sz="2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54660" y="1234085"/>
            <a:ext cx="5699636" cy="2647081"/>
            <a:chOff x="467" y="1381"/>
            <a:chExt cx="3944" cy="2162"/>
          </a:xfrm>
        </p:grpSpPr>
        <p:sp>
          <p:nvSpPr>
            <p:cNvPr id="7" name="Elipse 6"/>
            <p:cNvSpPr>
              <a:spLocks noChangeArrowheads="1"/>
            </p:cNvSpPr>
            <p:nvPr/>
          </p:nvSpPr>
          <p:spPr bwMode="auto">
            <a:xfrm>
              <a:off x="467" y="1381"/>
              <a:ext cx="3944" cy="2162"/>
            </a:xfrm>
            <a:prstGeom prst="ellipse">
              <a:avLst/>
            </a:prstGeom>
            <a:solidFill>
              <a:srgbClr val="4887B2"/>
            </a:solidFill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CaixaDeTexto 7"/>
            <p:cNvSpPr txBox="1">
              <a:spLocks noChangeArrowheads="1"/>
            </p:cNvSpPr>
            <p:nvPr/>
          </p:nvSpPr>
          <p:spPr bwMode="auto">
            <a:xfrm>
              <a:off x="3773" y="2300"/>
              <a:ext cx="628" cy="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300"/>
                </a:lnSpc>
                <a:defRPr/>
              </a:pPr>
              <a:r>
                <a:rPr lang="en-US" sz="120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PASSO</a:t>
              </a:r>
              <a:r>
                <a:rPr lang="en-US" sz="160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20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  <a:p>
              <a:pPr>
                <a:lnSpc>
                  <a:spcPts val="2300"/>
                </a:lnSpc>
                <a:defRPr/>
              </a:pPr>
              <a:r>
                <a:rPr lang="en-US" sz="240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pt-BR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018148" y="1361734"/>
            <a:ext cx="4601328" cy="2442612"/>
            <a:chOff x="444" y="1475"/>
            <a:chExt cx="3184" cy="1995"/>
          </a:xfrm>
          <a:solidFill>
            <a:srgbClr val="B0CA7C"/>
          </a:solidFill>
        </p:grpSpPr>
        <p:sp>
          <p:nvSpPr>
            <p:cNvPr id="10" name="Elipse 9"/>
            <p:cNvSpPr>
              <a:spLocks noChangeArrowheads="1"/>
            </p:cNvSpPr>
            <p:nvPr/>
          </p:nvSpPr>
          <p:spPr bwMode="auto">
            <a:xfrm>
              <a:off x="444" y="1475"/>
              <a:ext cx="3184" cy="1995"/>
            </a:xfrm>
            <a:prstGeom prst="ellipse">
              <a:avLst/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CaixaDeTexto 10"/>
            <p:cNvSpPr txBox="1">
              <a:spLocks noChangeArrowheads="1"/>
            </p:cNvSpPr>
            <p:nvPr/>
          </p:nvSpPr>
          <p:spPr bwMode="auto">
            <a:xfrm>
              <a:off x="2721" y="2300"/>
              <a:ext cx="628" cy="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300"/>
                </a:lnSpc>
                <a:defRPr/>
              </a:pPr>
              <a:r>
                <a:rPr lang="en-US" sz="120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PASSO 2</a:t>
              </a:r>
            </a:p>
            <a:p>
              <a:pPr>
                <a:lnSpc>
                  <a:spcPts val="2300"/>
                </a:lnSpc>
                <a:defRPr/>
              </a:pPr>
              <a:r>
                <a:rPr lang="en-US" sz="240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27</a:t>
              </a: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pt-BR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974716" y="1557831"/>
            <a:ext cx="3112833" cy="2116931"/>
            <a:chOff x="417" y="1620"/>
            <a:chExt cx="2154" cy="1729"/>
          </a:xfrm>
          <a:solidFill>
            <a:srgbClr val="287A66"/>
          </a:solidFill>
        </p:grpSpPr>
        <p:sp>
          <p:nvSpPr>
            <p:cNvPr id="13" name="Elipse 12"/>
            <p:cNvSpPr>
              <a:spLocks noChangeArrowheads="1"/>
            </p:cNvSpPr>
            <p:nvPr/>
          </p:nvSpPr>
          <p:spPr bwMode="auto">
            <a:xfrm>
              <a:off x="417" y="1620"/>
              <a:ext cx="2154" cy="1729"/>
            </a:xfrm>
            <a:prstGeom prst="ellipse">
              <a:avLst/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1645" y="2301"/>
              <a:ext cx="628" cy="46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300"/>
                </a:lnSpc>
                <a:defRPr/>
              </a:pPr>
              <a:r>
                <a:rPr lang="en-US" sz="12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PASSO 1</a:t>
              </a:r>
            </a:p>
            <a:p>
              <a:pPr>
                <a:lnSpc>
                  <a:spcPts val="2300"/>
                </a:lnSpc>
                <a:defRPr/>
              </a:pPr>
              <a:r>
                <a:rPr lang="en-US" sz="240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pt-BR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Elipse 14"/>
          <p:cNvSpPr>
            <a:spLocks noChangeArrowheads="1"/>
          </p:cNvSpPr>
          <p:nvPr/>
        </p:nvSpPr>
        <p:spPr bwMode="auto">
          <a:xfrm>
            <a:off x="872880" y="1915902"/>
            <a:ext cx="1464962" cy="1433485"/>
          </a:xfrm>
          <a:prstGeom prst="ellipse">
            <a:avLst/>
          </a:prstGeom>
          <a:solidFill>
            <a:srgbClr val="EF9A0D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sz="1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</a:t>
            </a:r>
            <a:endParaRPr 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ts val="1800"/>
              </a:lnSpc>
            </a:pPr>
            <a:r>
              <a:rPr lang="en-US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</a:t>
            </a:r>
          </a:p>
          <a:p>
            <a:pPr algn="ctr" eaLnBrk="1" hangingPunct="1">
              <a:lnSpc>
                <a:spcPts val="1800"/>
              </a:lnSpc>
            </a:pPr>
            <a:r>
              <a:rPr lang="en-US" sz="1600" i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“core”</a:t>
            </a:r>
            <a:endParaRPr lang="pt-BR" sz="1600" i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06128" y="4523875"/>
            <a:ext cx="76986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Premissas a serem atendidas ou consideradas:</a:t>
            </a:r>
          </a:p>
          <a:p>
            <a:pPr marL="0" lvl="1"/>
            <a:r>
              <a:rPr lang="pt-BR" sz="13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Clientes</a:t>
            </a:r>
            <a:r>
              <a:rPr lang="pt-BR" sz="13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são os mesmos que se atendem atualmente ou serão outros?</a:t>
            </a:r>
          </a:p>
          <a:p>
            <a:pPr marL="0" lvl="1"/>
            <a:r>
              <a:rPr lang="pt-BR" sz="13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Concorrentes</a:t>
            </a:r>
            <a:r>
              <a:rPr lang="pt-BR" sz="13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São os que já existem ou serão outros?</a:t>
            </a:r>
          </a:p>
          <a:p>
            <a:pPr marL="0" lvl="1"/>
            <a:r>
              <a:rPr lang="pt-BR" sz="13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de Custos</a:t>
            </a:r>
            <a:r>
              <a:rPr lang="pt-BR" sz="13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estrutura de custos (infraestrutura) é a mesma ou seria diferente?</a:t>
            </a:r>
          </a:p>
          <a:p>
            <a:pPr marL="0" lvl="1"/>
            <a:r>
              <a:rPr lang="pt-BR" sz="13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Canais de distribuição</a:t>
            </a:r>
            <a:r>
              <a:rPr lang="pt-BR" sz="13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seriam os mesmos ou diferem-se?</a:t>
            </a:r>
          </a:p>
          <a:p>
            <a:pPr marL="0" lvl="1"/>
            <a:r>
              <a:rPr lang="pt-BR" sz="13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Capacidades singulares</a:t>
            </a:r>
            <a:r>
              <a:rPr lang="pt-BR" sz="13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há alguma capacidade exclusiva (marca, Ativo, Tecnologia)  que torne o core business único? Isso é relevante?</a:t>
            </a:r>
            <a:endParaRPr lang="pt-BR" sz="13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754761" y="3763696"/>
            <a:ext cx="30824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11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Zook</a:t>
            </a:r>
            <a:r>
              <a:rPr lang="pt-BR" sz="1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Chris (2003)</a:t>
            </a:r>
            <a:endParaRPr lang="pt-BR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52274" y="722427"/>
            <a:ext cx="6912000" cy="45719"/>
          </a:xfrm>
          <a:prstGeom prst="rect">
            <a:avLst/>
          </a:prstGeom>
          <a:solidFill>
            <a:srgbClr val="A8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89432" y="182884"/>
            <a:ext cx="7204104" cy="762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400" b="1">
                <a:solidFill>
                  <a:srgbClr val="17375E"/>
                </a:solidFill>
                <a:latin typeface="+mj-lt"/>
              </a:defRPr>
            </a:lvl1pPr>
          </a:lstStyle>
          <a:p>
            <a:r>
              <a:rPr lang="pt-BR" sz="2000"/>
              <a:t>AFASTAR-SE DO NEGÓCIO CENTRAL QUASE SEMPRE GARANTE O FRACASSO</a:t>
            </a:r>
          </a:p>
        </p:txBody>
      </p:sp>
      <p:pic>
        <p:nvPicPr>
          <p:cNvPr id="22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" y="4743737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" y="4953287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" y="5170457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" y="5560061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" y="5769611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6295288" y="6266984"/>
            <a:ext cx="253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i="1" dirty="0" smtClean="0">
                <a:solidFill>
                  <a:srgbClr val="17375E"/>
                </a:solidFill>
                <a:latin typeface="+mj-lt"/>
              </a:rPr>
              <a:t>Fonte</a:t>
            </a:r>
            <a:r>
              <a:rPr lang="pt-BR" sz="1400" dirty="0" smtClean="0">
                <a:solidFill>
                  <a:srgbClr val="17375E"/>
                </a:solidFill>
                <a:latin typeface="+mj-lt"/>
              </a:rPr>
              <a:t>: Prof. Fabian Salum (2013)</a:t>
            </a:r>
            <a:endParaRPr lang="pt-BR" sz="1400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890769" y="1544421"/>
            <a:ext cx="2254492" cy="2741752"/>
            <a:chOff x="755576" y="2204864"/>
            <a:chExt cx="2254492" cy="2741752"/>
          </a:xfrm>
        </p:grpSpPr>
        <p:pic>
          <p:nvPicPr>
            <p:cNvPr id="14" name="Imagem 13" descr="seta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2204864"/>
              <a:ext cx="2254492" cy="2741752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1095747" y="3052245"/>
              <a:ext cx="1617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Maximização do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Valor Central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843097" y="1040365"/>
            <a:ext cx="2705195" cy="2188118"/>
            <a:chOff x="3707904" y="1700808"/>
            <a:chExt cx="2705195" cy="2188118"/>
          </a:xfrm>
        </p:grpSpPr>
        <p:pic>
          <p:nvPicPr>
            <p:cNvPr id="16" name="Imagem 15" descr="seta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7904" y="1700808"/>
              <a:ext cx="2705195" cy="2188118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4662973" y="2822709"/>
              <a:ext cx="1541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Re-conceber o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negócio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787313" y="2768557"/>
            <a:ext cx="2254492" cy="2654482"/>
            <a:chOff x="5652120" y="3429000"/>
            <a:chExt cx="2254492" cy="2654482"/>
          </a:xfrm>
        </p:grpSpPr>
        <p:pic>
          <p:nvPicPr>
            <p:cNvPr id="17" name="Imagem 16" descr="seta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52120" y="3429000"/>
              <a:ext cx="2254492" cy="2654482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5908749" y="4885642"/>
              <a:ext cx="1739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Nova plataforma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crescimento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762977" y="3416629"/>
            <a:ext cx="3040732" cy="2188118"/>
            <a:chOff x="2627784" y="4077072"/>
            <a:chExt cx="3040732" cy="2188118"/>
          </a:xfrm>
        </p:grpSpPr>
        <p:pic>
          <p:nvPicPr>
            <p:cNvPr id="15" name="Imagem 14" descr="seta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7784" y="4077072"/>
              <a:ext cx="3040732" cy="2188118"/>
            </a:xfrm>
            <a:prstGeom prst="rect">
              <a:avLst/>
            </a:prstGeom>
          </p:spPr>
        </p:pic>
        <p:sp>
          <p:nvSpPr>
            <p:cNvPr id="21" name="CaixaDeTexto 20"/>
            <p:cNvSpPr txBox="1"/>
            <p:nvPr/>
          </p:nvSpPr>
          <p:spPr>
            <a:xfrm>
              <a:off x="3700482" y="5408858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Extensão</a:t>
              </a:r>
              <a:b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pt-BR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Adjacente</a:t>
              </a:r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117689" y="5851082"/>
            <a:ext cx="3898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Adaptado: </a:t>
            </a:r>
            <a:r>
              <a:rPr lang="pt-BR" sz="1200" i="1" dirty="0" err="1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Zook</a:t>
            </a:r>
            <a:r>
              <a:rPr lang="pt-BR" sz="1200" i="1" dirty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(2007 p. 27) Ativos Ocultos </a:t>
            </a:r>
            <a:endParaRPr lang="pt-BR" sz="1200" i="1" dirty="0">
              <a:solidFill>
                <a:srgbClr val="2929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595629" y="103253"/>
            <a:ext cx="7204104" cy="762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400" b="1">
                <a:solidFill>
                  <a:srgbClr val="17375E"/>
                </a:solidFill>
              </a:defRPr>
            </a:lvl1pPr>
          </a:lstStyle>
          <a:p>
            <a:r>
              <a:rPr lang="pt-BR" dirty="0"/>
              <a:t>CICLOS DO CRESCIMENTO SUSTENTÁVEL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70069" y="2128702"/>
            <a:ext cx="2591291" cy="1056457"/>
          </a:xfrm>
          <a:prstGeom prst="rect">
            <a:avLst/>
          </a:prstGeom>
          <a:solidFill>
            <a:srgbClr val="CAE5EE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/>
          </a:p>
        </p:txBody>
      </p:sp>
      <p:sp>
        <p:nvSpPr>
          <p:cNvPr id="3" name="Retângulo 2"/>
          <p:cNvSpPr/>
          <p:nvPr/>
        </p:nvSpPr>
        <p:spPr>
          <a:xfrm>
            <a:off x="670560" y="2399757"/>
            <a:ext cx="2484120" cy="53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1800"/>
              </a:lnSpc>
            </a:pPr>
            <a:r>
              <a:rPr lang="pt-BR" sz="1600" b="1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Maximização </a:t>
            </a:r>
            <a:r>
              <a:rPr lang="pt-BR" sz="130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</a:p>
          <a:p>
            <a:pPr lvl="1">
              <a:lnSpc>
                <a:spcPts val="1800"/>
              </a:lnSpc>
            </a:pPr>
            <a:r>
              <a:rPr lang="pt-BR" sz="130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Central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693429" y="1902402"/>
            <a:ext cx="2591291" cy="960416"/>
          </a:xfrm>
          <a:prstGeom prst="rect">
            <a:avLst/>
          </a:prstGeom>
          <a:solidFill>
            <a:srgbClr val="EF9A0D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/>
          </a:p>
        </p:txBody>
      </p:sp>
      <p:sp>
        <p:nvSpPr>
          <p:cNvPr id="30" name="Retângulo 29"/>
          <p:cNvSpPr/>
          <p:nvPr/>
        </p:nvSpPr>
        <p:spPr>
          <a:xfrm>
            <a:off x="4693920" y="2094957"/>
            <a:ext cx="2484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1800"/>
              </a:lnSpc>
            </a:pPr>
            <a:r>
              <a:rPr lang="pt-BR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Re-conceber</a:t>
            </a:r>
            <a:r>
              <a:rPr lang="pt-BR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negócio</a:t>
            </a:r>
            <a:endParaRPr lang="pt-B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790709" y="3975042"/>
            <a:ext cx="2591291" cy="960416"/>
          </a:xfrm>
          <a:prstGeom prst="rect">
            <a:avLst/>
          </a:prstGeom>
          <a:solidFill>
            <a:srgbClr val="F58D41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/>
          </a:p>
        </p:txBody>
      </p:sp>
      <p:sp>
        <p:nvSpPr>
          <p:cNvPr id="33" name="Retângulo 32"/>
          <p:cNvSpPr/>
          <p:nvPr/>
        </p:nvSpPr>
        <p:spPr>
          <a:xfrm>
            <a:off x="5623560" y="4167597"/>
            <a:ext cx="2545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1800"/>
              </a:lnSpc>
            </a:pPr>
            <a:r>
              <a:rPr lang="pt-BR" sz="16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 plataforma </a:t>
            </a:r>
            <a:r>
              <a:rPr lang="pt-BR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Crescimento</a:t>
            </a:r>
            <a:endParaRPr lang="pt-BR" sz="13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260869" y="4525984"/>
            <a:ext cx="2271252" cy="960416"/>
          </a:xfrm>
          <a:prstGeom prst="rect">
            <a:avLst/>
          </a:prstGeom>
          <a:solidFill>
            <a:srgbClr val="A5185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/>
          </a:p>
        </p:txBody>
      </p:sp>
      <p:sp>
        <p:nvSpPr>
          <p:cNvPr id="35" name="Retângulo 34"/>
          <p:cNvSpPr/>
          <p:nvPr/>
        </p:nvSpPr>
        <p:spPr>
          <a:xfrm>
            <a:off x="3352800" y="4718539"/>
            <a:ext cx="2164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1800"/>
              </a:lnSpc>
            </a:pPr>
            <a:r>
              <a:rPr lang="pt-BR" sz="16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Extensão</a:t>
            </a:r>
            <a:r>
              <a:rPr lang="pt-BR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Adjacente</a:t>
            </a:r>
            <a:endParaRPr lang="pt-B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8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1" descr="sl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12" y="5029200"/>
            <a:ext cx="86050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23"/>
          <p:cNvSpPr/>
          <p:nvPr/>
        </p:nvSpPr>
        <p:spPr>
          <a:xfrm>
            <a:off x="3182706" y="3672840"/>
            <a:ext cx="2806614" cy="2567483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5223"/>
              </p:ext>
            </p:extLst>
          </p:nvPr>
        </p:nvGraphicFramePr>
        <p:xfrm>
          <a:off x="3324073" y="1688040"/>
          <a:ext cx="2557421" cy="190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lanilha Habilitada para Macro" r:id="rId4" imgW="1704947" imgH="1266798" progId="Excel.SheetMacroEnabled.12">
                  <p:link updateAutomatic="1"/>
                </p:oleObj>
              </mc:Choice>
              <mc:Fallback>
                <p:oleObj name="Planilha Habilitada para Macro" r:id="rId4" imgW="1704947" imgH="12667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4073" y="1688040"/>
                        <a:ext cx="2557421" cy="190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63489"/>
              </p:ext>
            </p:extLst>
          </p:nvPr>
        </p:nvGraphicFramePr>
        <p:xfrm>
          <a:off x="3412454" y="4154115"/>
          <a:ext cx="2357394" cy="190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lanilha Habilitada para Macro" r:id="rId6" imgW="1571596" imgH="1266798" progId="Excel.SheetMacroEnabled.12">
                  <p:link updateAutomatic="1"/>
                </p:oleObj>
              </mc:Choice>
              <mc:Fallback>
                <p:oleObj name="Planilha Habilitada para Macro" r:id="rId6" imgW="1571596" imgH="12667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2454" y="4154115"/>
                        <a:ext cx="2357394" cy="190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2848870" y="3750176"/>
            <a:ext cx="344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i="1" spc="-100" dirty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</a:t>
            </a:r>
            <a:r>
              <a:rPr lang="pt-BR" b="1" spc="-100" dirty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alocação ideal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204134" y="663282"/>
            <a:ext cx="2562505" cy="1746912"/>
          </a:xfrm>
          <a:prstGeom prst="wedgeRectCallout">
            <a:avLst>
              <a:gd name="adj1" fmla="val -71591"/>
              <a:gd name="adj2" fmla="val 50572"/>
            </a:avLst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180000" tIns="180000" rIns="180000" bIns="180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7800"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pt-BR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 de Novos Negócios 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Adicionar ao negócio core </a:t>
            </a:r>
            <a:r>
              <a:rPr lang="pt-BR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NOVO NEGOCIO por meio de um 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</a:t>
            </a:r>
            <a:r>
              <a:rPr lang="pt-BR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adjacente 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setor  usando um </a:t>
            </a:r>
            <a:r>
              <a:rPr lang="pt-BR" sz="1200" b="1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GESTÃO</a:t>
            </a:r>
            <a:r>
              <a:rPr lang="pt-BR" sz="1200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desconhecido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1952" y="955939"/>
            <a:ext cx="2482586" cy="1565030"/>
          </a:xfrm>
          <a:prstGeom prst="wedgeRectCallout">
            <a:avLst>
              <a:gd name="adj1" fmla="val 75959"/>
              <a:gd name="adj2" fmla="val 46541"/>
            </a:avLst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180000" tIns="180000" rIns="180000" bIns="18000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pt-BR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Transformação Core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Introduzir um </a:t>
            </a:r>
            <a:r>
              <a:rPr lang="pt-BR" sz="1200" b="1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GESTÃO</a:t>
            </a:r>
            <a:r>
              <a:rPr lang="pt-B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negócios  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desconhecido que entregue crescimento mais eficaz dentro do setor existente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272373" y="3072180"/>
            <a:ext cx="2426028" cy="1740021"/>
          </a:xfrm>
          <a:prstGeom prst="wedgeRectCallout">
            <a:avLst>
              <a:gd name="adj1" fmla="val -71802"/>
              <a:gd name="adj2" fmla="val -43041"/>
            </a:avLst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180000" tIns="180000" rIns="180000" bIns="180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pt-BR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Extensão da Adjacência 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Buscar oportunidades de vendas em um espaço de setor desconhecido que alavanque os pontos fortes do  </a:t>
            </a:r>
            <a:r>
              <a:rPr lang="pt-BR" sz="1200" b="1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GESTÃO</a:t>
            </a:r>
            <a:r>
              <a:rPr lang="pt-B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existente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27857" y="3561940"/>
            <a:ext cx="2359757" cy="1527766"/>
          </a:xfrm>
          <a:prstGeom prst="wedgeRectCallout">
            <a:avLst>
              <a:gd name="adj1" fmla="val 83109"/>
              <a:gd name="adj2" fmla="val -58188"/>
            </a:avLst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180000" tIns="180000" rIns="180000" bIns="180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pt-BR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Maximização do Valor Core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Investir recursos no </a:t>
            </a:r>
            <a:r>
              <a:rPr lang="pt-BR" sz="1200" b="1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GESTÃO</a:t>
            </a:r>
            <a:r>
              <a:rPr lang="pt-BR" sz="1200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existente </a:t>
            </a:r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no </a:t>
            </a:r>
            <a:r>
              <a:rPr lang="pt-BR" sz="1200" b="1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MESMO SETOR OU CORE</a:t>
            </a:r>
            <a:r>
              <a:rPr lang="pt-BR" sz="1200" dirty="0" smtClean="0">
                <a:solidFill>
                  <a:srgbClr val="F57B1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1200" dirty="0">
              <a:solidFill>
                <a:srgbClr val="F57B1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48640" y="5767536"/>
            <a:ext cx="2225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Adaptada </a:t>
            </a:r>
            <a:r>
              <a:rPr lang="pt-BR" sz="1100" i="1" dirty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orporate </a:t>
            </a:r>
            <a:r>
              <a:rPr lang="pt-BR" sz="1100" i="1" dirty="0" err="1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</a:t>
            </a:r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100" i="1" dirty="0" err="1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</a:t>
            </a:r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100" i="1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- 2012</a:t>
            </a:r>
            <a:endParaRPr lang="pt-BR" sz="1100" i="1" dirty="0" smtClean="0">
              <a:solidFill>
                <a:srgbClr val="2929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146759" y="707183"/>
            <a:ext cx="3354121" cy="45719"/>
          </a:xfrm>
          <a:prstGeom prst="rect">
            <a:avLst/>
          </a:prstGeom>
          <a:solidFill>
            <a:srgbClr val="A8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83916" y="167640"/>
            <a:ext cx="7204104" cy="762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cap="all">
                <a:latin typeface="Verdana" pitchFamily="34" charset="0"/>
                <a:ea typeface="Verdana" pitchFamily="34" charset="0"/>
                <a:cs typeface="Verdana" pitchFamily="34" charset="0"/>
              </a:rPr>
              <a:t>MATRIZ DE APOSTAS ESTRATÉGICAS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492240" y="5477976"/>
            <a:ext cx="22250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100" i="1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Foco: Ferramenta de ordenação de esforços pretendidos pela empresa versus os reais projetos de crescimento</a:t>
            </a:r>
            <a:endParaRPr lang="pt-BR" sz="1100" i="1" dirty="0">
              <a:solidFill>
                <a:srgbClr val="2929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642325"/>
              </p:ext>
            </p:extLst>
          </p:nvPr>
        </p:nvGraphicFramePr>
        <p:xfrm>
          <a:off x="899592" y="1124744"/>
          <a:ext cx="7166399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lanilha Habilitada para Macro" r:id="rId3" imgW="6486409" imgH="4953011" progId="Excel.SheetMacroEnabled.12">
                  <p:link updateAutomatic="1"/>
                </p:oleObj>
              </mc:Choice>
              <mc:Fallback>
                <p:oleObj name="Planilha Habilitada para Macro" r:id="rId3" imgW="6486409" imgH="495301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124744"/>
                        <a:ext cx="7166399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54616" y="6239976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Adaptada </a:t>
            </a:r>
            <a:r>
              <a:rPr lang="pt-BR" sz="1100" i="1" dirty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orporate </a:t>
            </a:r>
            <a:r>
              <a:rPr lang="pt-BR" sz="1100" i="1" dirty="0" err="1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</a:t>
            </a:r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100" i="1" dirty="0" err="1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</a:t>
            </a:r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- 2012</a:t>
            </a:r>
          </a:p>
          <a:p>
            <a:r>
              <a:rPr lang="pt-BR" sz="1100" i="1" dirty="0" smtClean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Foco: Ferramenta de ordenação de esforços pretendidos pela empresa versus os reais projetos de crescimento</a:t>
            </a:r>
            <a:endParaRPr lang="pt-BR" sz="1100" i="1" dirty="0">
              <a:solidFill>
                <a:srgbClr val="2929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83919" y="651635"/>
            <a:ext cx="3354121" cy="45719"/>
          </a:xfrm>
          <a:prstGeom prst="rect">
            <a:avLst/>
          </a:prstGeom>
          <a:solidFill>
            <a:srgbClr val="A8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4280" y="112092"/>
            <a:ext cx="7204104" cy="762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cap="all">
                <a:latin typeface="Verdana" pitchFamily="34" charset="0"/>
                <a:ea typeface="Verdana" pitchFamily="34" charset="0"/>
                <a:cs typeface="Verdana" pitchFamily="34" charset="0"/>
              </a:rPr>
              <a:t>MATRIZ DE APOSTAS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9678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16632"/>
            <a:ext cx="8496944" cy="73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ts val="2400"/>
              </a:lnSpc>
              <a:defRPr sz="3200" b="1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pt-BR" dirty="0"/>
              <a:t>Matriz de </a:t>
            </a:r>
            <a:r>
              <a:rPr lang="pt-BR" dirty="0" smtClean="0"/>
              <a:t>Movimentos Estratégicos – </a:t>
            </a:r>
          </a:p>
          <a:p>
            <a:r>
              <a:rPr lang="pt-BR" dirty="0" smtClean="0"/>
              <a:t>Foco na diversificação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5536" y="6309320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i="1" dirty="0"/>
              <a:t>Figura: Critérios de pontuação</a:t>
            </a:r>
            <a:endParaRPr lang="pt-BR" sz="1050" dirty="0"/>
          </a:p>
          <a:p>
            <a:r>
              <a:rPr lang="pt-BR" sz="1050" i="1" dirty="0"/>
              <a:t>Fonte</a:t>
            </a:r>
            <a:r>
              <a:rPr lang="pt-BR" sz="1050" dirty="0"/>
              <a:t>: </a:t>
            </a:r>
            <a:r>
              <a:rPr lang="pt-BR" sz="1050" dirty="0" smtClean="0"/>
              <a:t>Adaptada de The </a:t>
            </a:r>
            <a:r>
              <a:rPr lang="pt-BR" sz="1050" dirty="0"/>
              <a:t>Corporate </a:t>
            </a:r>
            <a:r>
              <a:rPr lang="pt-BR" sz="1050" dirty="0" err="1"/>
              <a:t>Executive</a:t>
            </a:r>
            <a:r>
              <a:rPr lang="pt-BR" sz="1050" dirty="0"/>
              <a:t> </a:t>
            </a:r>
            <a:r>
              <a:rPr lang="pt-BR" sz="1050" dirty="0" err="1"/>
              <a:t>Board</a:t>
            </a:r>
            <a:r>
              <a:rPr lang="pt-BR" sz="1050" dirty="0"/>
              <a:t> </a:t>
            </a:r>
            <a:r>
              <a:rPr lang="pt-BR" sz="1050" dirty="0" err="1"/>
              <a:t>Company</a:t>
            </a:r>
            <a:r>
              <a:rPr lang="pt-BR" sz="1050" dirty="0"/>
              <a:t>, “</a:t>
            </a:r>
            <a:r>
              <a:rPr lang="pt-BR" sz="1050" dirty="0" err="1"/>
              <a:t>Stall</a:t>
            </a:r>
            <a:r>
              <a:rPr lang="pt-BR" sz="1050" dirty="0"/>
              <a:t> Points” </a:t>
            </a:r>
            <a:r>
              <a:rPr lang="pt-BR" sz="1050" dirty="0" err="1"/>
              <a:t>research</a:t>
            </a:r>
            <a:r>
              <a:rPr lang="pt-BR" sz="1050" dirty="0"/>
              <a:t>, 2008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1074"/>
            <a:ext cx="7737760" cy="53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074" y="1030916"/>
            <a:ext cx="5655246" cy="563844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8611" name="Rectangle 7"/>
          <p:cNvSpPr>
            <a:spLocks noChangeArrowheads="1"/>
          </p:cNvSpPr>
          <p:nvPr/>
        </p:nvSpPr>
        <p:spPr bwMode="auto">
          <a:xfrm>
            <a:off x="500607" y="1566990"/>
            <a:ext cx="1551113" cy="10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pt-BR" sz="1600" dirty="0">
                <a:solidFill>
                  <a:srgbClr val="00B0F0"/>
                </a:solidFill>
                <a:latin typeface="+mj-lt"/>
              </a:rPr>
              <a:t>Incremento de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600" dirty="0">
                <a:solidFill>
                  <a:srgbClr val="00B0F0"/>
                </a:solidFill>
                <a:latin typeface="+mj-lt"/>
              </a:rPr>
              <a:t>volume</a:t>
            </a: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em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mercados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existentes</a:t>
            </a:r>
          </a:p>
        </p:txBody>
      </p:sp>
      <p:sp>
        <p:nvSpPr>
          <p:cNvPr id="68612" name="Rectangle 13"/>
          <p:cNvSpPr>
            <a:spLocks noChangeArrowheads="1"/>
          </p:cNvSpPr>
          <p:nvPr/>
        </p:nvSpPr>
        <p:spPr bwMode="auto">
          <a:xfrm>
            <a:off x="6588224" y="1528506"/>
            <a:ext cx="2438559" cy="7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Criação de </a:t>
            </a:r>
            <a:r>
              <a:rPr lang="pt-BR" dirty="0">
                <a:solidFill>
                  <a:srgbClr val="00B0F0"/>
                </a:solidFill>
                <a:latin typeface="+mj-lt"/>
              </a:rPr>
              <a:t>novos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dirty="0">
                <a:solidFill>
                  <a:srgbClr val="00B0F0"/>
                </a:solidFill>
                <a:latin typeface="+mj-lt"/>
              </a:rPr>
              <a:t>produtos ou serviços</a:t>
            </a:r>
            <a:endParaRPr lang="pt-BR" sz="2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8613" name="Rectangle 21"/>
          <p:cNvSpPr>
            <a:spLocks noChangeArrowheads="1"/>
          </p:cNvSpPr>
          <p:nvPr/>
        </p:nvSpPr>
        <p:spPr bwMode="auto">
          <a:xfrm>
            <a:off x="489676" y="4808714"/>
            <a:ext cx="1418028" cy="4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Crescimento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rgbClr val="00B0F0"/>
                </a:solidFill>
                <a:latin typeface="+mj-lt"/>
              </a:rPr>
              <a:t>Inorgânico</a:t>
            </a:r>
            <a:endParaRPr lang="pt-BR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8614" name="Rectangle 22"/>
          <p:cNvSpPr>
            <a:spLocks noChangeArrowheads="1"/>
          </p:cNvSpPr>
          <p:nvPr/>
        </p:nvSpPr>
        <p:spPr bwMode="auto">
          <a:xfrm>
            <a:off x="7164288" y="4762867"/>
            <a:ext cx="2040525" cy="133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pt-BR" dirty="0">
                <a:solidFill>
                  <a:srgbClr val="00B0F0"/>
                </a:solidFill>
                <a:latin typeface="+mj-lt"/>
              </a:rPr>
              <a:t>Ocupação de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dirty="0">
                <a:solidFill>
                  <a:srgbClr val="00B0F0"/>
                </a:solidFill>
                <a:latin typeface="+mj-lt"/>
              </a:rPr>
              <a:t>espaços vazios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com um novo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negócio fundado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numa habilidade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superior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539304" y="347326"/>
            <a:ext cx="8281168" cy="430887"/>
          </a:xfr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pt-BR" dirty="0" smtClean="0">
                <a:solidFill>
                  <a:srgbClr val="17375E"/>
                </a:solidFill>
                <a:latin typeface="Calibri" pitchFamily="34" charset="0"/>
                <a:ea typeface="+mn-ea"/>
                <a:cs typeface="Calibri" pitchFamily="34" charset="0"/>
              </a:rPr>
              <a:t>MANDALA DO CRESCIMENTO – 21 MOVIMENTOS</a:t>
            </a:r>
            <a:endParaRPr lang="pt-BR" dirty="0">
              <a:solidFill>
                <a:srgbClr val="17375E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23306" y="6381328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Fonte: Prof. Lobão, 2011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2189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  <p:bldP spid="68613" grpId="0"/>
      <p:bldP spid="686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NEW GROWTH PLATFORM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341688" y="3540125"/>
            <a:ext cx="5421312" cy="346075"/>
          </a:xfrm>
        </p:spPr>
        <p:txBody>
          <a:bodyPr/>
          <a:lstStyle/>
          <a:p>
            <a:pPr eaLnBrk="1" hangingPunct="1"/>
            <a:r>
              <a:rPr lang="en-US" altLang="pt-BR" sz="1400" b="1" dirty="0" smtClean="0"/>
              <a:t>BY  DONALD L. LAURIE, YVES L. DOZ, AND CLAUDE P. SHEER</a:t>
            </a:r>
          </a:p>
          <a:p>
            <a:pPr eaLnBrk="1" hangingPunct="1"/>
            <a:r>
              <a:rPr lang="en-US" altLang="pt-BR" sz="1400" dirty="0" smtClean="0"/>
              <a:t>Oyster International 12-year Research | Harvard Business Review</a:t>
            </a:r>
            <a:endParaRPr lang="en-US" altLang="pt-BR" sz="1400" b="1" dirty="0" smtClean="0"/>
          </a:p>
          <a:p>
            <a:pPr eaLnBrk="1" hangingPunct="1"/>
            <a:endParaRPr lang="en-US" altLang="pt-BR" sz="1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5400000">
            <a:off x="-3049587" y="3271837"/>
            <a:ext cx="6711950" cy="30797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49001">
                <a:srgbClr val="BCBCBC"/>
              </a:gs>
              <a:gs pos="49100">
                <a:srgbClr val="A2A2A2"/>
              </a:gs>
              <a:gs pos="92000">
                <a:srgbClr val="BCBCBC"/>
              </a:gs>
              <a:gs pos="100000">
                <a:srgbClr val="C7C7C7"/>
              </a:gs>
            </a:gsLst>
            <a:lin ang="5400000" scaled="1"/>
          </a:gradFill>
          <a:ln w="11430">
            <a:noFill/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AvantGarde" pitchFamily="34" charset="0"/>
              </a:rPr>
              <a:t>Group-2: Alven Desnecmen, Calvin Gelgel, Fera Damayanti, Liza Widyasari</a:t>
            </a: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3352800" y="6207125"/>
            <a:ext cx="5114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anose="05020102010507070707" pitchFamily="18" charset="2"/>
              <a:buNone/>
            </a:pPr>
            <a:r>
              <a:rPr lang="en-US" altLang="pt-BR" sz="1400" b="1">
                <a:solidFill>
                  <a:srgbClr val="FFFFFF"/>
                </a:solidFill>
                <a:latin typeface="Trebuchet MS" panose="020B0603020202020204" pitchFamily="34" charset="0"/>
              </a:rPr>
              <a:t>Building Corporate Growth – MME 34- 12 November 2009</a:t>
            </a:r>
          </a:p>
          <a:p>
            <a:pPr algn="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anose="05020102010507070707" pitchFamily="18" charset="2"/>
              <a:buNone/>
            </a:pPr>
            <a:endParaRPr lang="en-US" altLang="pt-BR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150" name="Picture 5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381000"/>
            <a:ext cx="64658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Logo Prasmu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2F1F6"/>
              </a:clrFrom>
              <a:clrTo>
                <a:srgbClr val="E2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3505" r="1704"/>
          <a:stretch>
            <a:fillRect/>
          </a:stretch>
        </p:blipFill>
        <p:spPr bwMode="auto">
          <a:xfrm>
            <a:off x="609600" y="6096000"/>
            <a:ext cx="1905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Creating New Growth Platforms | Group 2 - MME 34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908F5F-3BC1-4547-8F33-03431B78E6DF}" type="slidenum">
              <a:rPr lang="en-US" altLang="pt-BR">
                <a:solidFill>
                  <a:prstClr val="white"/>
                </a:solidFill>
                <a:latin typeface="Trebuchet MS" panose="020B0603020202020204" pitchFamily="34" charset="0"/>
              </a:rPr>
              <a:pPr eaLnBrk="1" hangingPunct="1"/>
              <a:t>28</a:t>
            </a:fld>
            <a:endParaRPr lang="en-US" altLang="pt-BR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4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62074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err="1" smtClean="0">
                <a:solidFill>
                  <a:srgbClr val="17375E"/>
                </a:solidFill>
              </a:rPr>
              <a:t>CEOs</a:t>
            </a:r>
            <a:r>
              <a:rPr lang="pt-BR" sz="2400" b="1" dirty="0" smtClean="0">
                <a:solidFill>
                  <a:srgbClr val="17375E"/>
                </a:solidFill>
              </a:rPr>
              <a:t> Panorama Global – </a:t>
            </a:r>
            <a:r>
              <a:rPr lang="pt-BR" sz="2400" b="1" dirty="0">
                <a:solidFill>
                  <a:srgbClr val="17375E"/>
                </a:solidFill>
              </a:rPr>
              <a:t>S</a:t>
            </a:r>
            <a:r>
              <a:rPr lang="pt-BR" sz="2400" b="1" dirty="0" smtClean="0">
                <a:solidFill>
                  <a:srgbClr val="17375E"/>
                </a:solidFill>
              </a:rPr>
              <a:t>umário Executivo - 2016</a:t>
            </a:r>
            <a:endParaRPr lang="pt-BR" sz="2400" b="1" dirty="0">
              <a:solidFill>
                <a:srgbClr val="17375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832" t="27154" r="49447" b="13654"/>
          <a:stretch/>
        </p:blipFill>
        <p:spPr>
          <a:xfrm>
            <a:off x="179512" y="1059516"/>
            <a:ext cx="4890228" cy="352839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00192" y="1051492"/>
            <a:ext cx="2520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Pesquisa com </a:t>
            </a:r>
            <a:r>
              <a:rPr lang="pt-BR" sz="2000" b="1" dirty="0" err="1">
                <a:solidFill>
                  <a:srgbClr val="17375E"/>
                </a:solidFill>
                <a:latin typeface="+mj-lt"/>
                <a:ea typeface="+mj-ea"/>
                <a:cs typeface="+mj-cs"/>
              </a:rPr>
              <a:t>CEOs</a:t>
            </a:r>
            <a:r>
              <a:rPr lang="pt-BR" sz="2000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 </a:t>
            </a:r>
            <a:endParaRPr lang="pt-BR" sz="2000" b="1" dirty="0" smtClean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  <a:p>
            <a:r>
              <a:rPr lang="pt-BR" b="1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diversos </a:t>
            </a:r>
            <a:r>
              <a:rPr lang="pt-BR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setores:</a:t>
            </a:r>
          </a:p>
          <a:p>
            <a:r>
              <a:rPr lang="pt-BR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Bancos, seguros, Gestão de investimentos, Automotivo, Manufatura, Tecnologia, Varejo, Mercado de Consumo, Assistência Médica, Energia.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4221088"/>
            <a:ext cx="2619375" cy="17430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57200" y="6309320"/>
            <a:ext cx="308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Jornal Valor Econômico, 05/08/16 p.B2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65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definir uma estratégia vencedora de crescimento em um cenário complexo e incerto?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8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9561" t="21454" r="17901" b="16531"/>
          <a:stretch/>
        </p:blipFill>
        <p:spPr>
          <a:xfrm>
            <a:off x="539552" y="1340768"/>
            <a:ext cx="8136905" cy="45365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7200" y="6309320"/>
            <a:ext cx="308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Jornal Valor Econômico, 05/08/16 p.B2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240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para Debate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3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2907"/>
            <a:ext cx="2130284" cy="155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46680"/>
            <a:ext cx="2130286" cy="93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08588"/>
            <a:ext cx="2965134" cy="135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3" y="1162657"/>
            <a:ext cx="1524000" cy="152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8" y="3479445"/>
            <a:ext cx="18288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0025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>
              <a:latin typeface="Arial" charset="0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1970659" y="1905808"/>
            <a:ext cx="4825603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pt-BR" altLang="pt-BR" sz="27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OBRIGADO!</a:t>
            </a:r>
            <a:endParaRPr lang="pt-BR" altLang="pt-BR" sz="1800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3" descr="contact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11560" y="2982277"/>
            <a:ext cx="2423019" cy="225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34579" y="3284984"/>
            <a:ext cx="3643312" cy="28918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algn="ctr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Font typeface="Arial" charset="0"/>
              <a:buNone/>
              <a:defRPr sz="27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 algn="l"/>
            <a:r>
              <a:rPr lang="pt-BR" sz="2400" dirty="0"/>
              <a:t>Prof.  </a:t>
            </a:r>
            <a:r>
              <a:rPr lang="pt-BR" sz="2400" dirty="0" smtClean="0"/>
              <a:t>Fabian Salum</a:t>
            </a:r>
            <a:endParaRPr lang="pt-BR" sz="2400" dirty="0"/>
          </a:p>
          <a:p>
            <a:pPr algn="l"/>
            <a:r>
              <a:rPr lang="pt-BR" sz="2400" dirty="0"/>
              <a:t>Fundação Dom Cabral</a:t>
            </a:r>
          </a:p>
          <a:p>
            <a:pPr algn="l"/>
            <a:r>
              <a:rPr lang="pt-BR" sz="2400" dirty="0" smtClean="0"/>
              <a:t>fabian@fdc.org.br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65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40" y="1431767"/>
            <a:ext cx="1646021" cy="210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eform 6"/>
          <p:cNvSpPr>
            <a:spLocks/>
          </p:cNvSpPr>
          <p:nvPr/>
        </p:nvSpPr>
        <p:spPr bwMode="auto">
          <a:xfrm>
            <a:off x="796315" y="900120"/>
            <a:ext cx="3772185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57" name="Rectangle 2"/>
          <p:cNvSpPr txBox="1">
            <a:spLocks noChangeArrowheads="1"/>
          </p:cNvSpPr>
          <p:nvPr/>
        </p:nvSpPr>
        <p:spPr bwMode="auto">
          <a:xfrm>
            <a:off x="683568" y="242124"/>
            <a:ext cx="2286334" cy="50479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sp>
        <p:nvSpPr>
          <p:cNvPr id="17" name="AutoShape 4"/>
          <p:cNvSpPr>
            <a:spLocks noChangeAspect="1" noChangeArrowheads="1" noTextEdit="1"/>
          </p:cNvSpPr>
          <p:nvPr/>
        </p:nvSpPr>
        <p:spPr bwMode="auto">
          <a:xfrm>
            <a:off x="60264" y="1049001"/>
            <a:ext cx="831215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0779" name="Rectangle 57"/>
          <p:cNvSpPr>
            <a:spLocks noChangeArrowheads="1"/>
          </p:cNvSpPr>
          <p:nvPr/>
        </p:nvSpPr>
        <p:spPr bwMode="auto">
          <a:xfrm>
            <a:off x="2311167" y="964103"/>
            <a:ext cx="65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Artigo</a:t>
            </a:r>
          </a:p>
        </p:txBody>
      </p:sp>
      <p:sp>
        <p:nvSpPr>
          <p:cNvPr id="20780" name="Rectangle 60"/>
          <p:cNvSpPr>
            <a:spLocks noChangeArrowheads="1"/>
          </p:cNvSpPr>
          <p:nvPr/>
        </p:nvSpPr>
        <p:spPr bwMode="auto">
          <a:xfrm>
            <a:off x="2701629" y="1497348"/>
            <a:ext cx="17897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400" b="1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Árvores não </a:t>
            </a:r>
            <a:endParaRPr lang="pt-BR" sz="1400" b="1" i="1" dirty="0" smtClean="0">
              <a:solidFill>
                <a:srgbClr val="1737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400" b="1" i="1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crescem </a:t>
            </a:r>
            <a:r>
              <a:rPr lang="pt-BR" sz="1400" b="1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até o céu</a:t>
            </a:r>
          </a:p>
        </p:txBody>
      </p:sp>
      <p:grpSp>
        <p:nvGrpSpPr>
          <p:cNvPr id="21" name="Grupo 20"/>
          <p:cNvGrpSpPr/>
          <p:nvPr/>
        </p:nvGrpSpPr>
        <p:grpSpPr>
          <a:xfrm rot="5400000">
            <a:off x="4209411" y="986849"/>
            <a:ext cx="249382" cy="235527"/>
            <a:chOff x="3757064" y="966182"/>
            <a:chExt cx="249382" cy="235527"/>
          </a:xfrm>
        </p:grpSpPr>
        <p:sp>
          <p:nvSpPr>
            <p:cNvPr id="19" name="Elipse 18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AutoShape 8" descr="data:image/jpeg;base64,/9j/4AAQSkZJRgABAQAAAQABAAD/2wCEAAkGBxQSEhQUExAWFRQXFhcUFBcYGBYVHBcXGBYYGBoYGBwcICggGBwmHBgWJjEiJSkrLi4uGB8zODQsNygtLisBCgoKDg0OGxAQGywkICQ2LCw0LCwvLCwsLC8xLzQsLCwsLCwvLCwsLCw0LCwsLCwsLCwsLCwsLCwsLCwsLCwsLP/AABEIAKAAbAMBIgACEQEDEQH/xAAbAAACAwEBAQAAAAAAAAAAAAADBAECBQYAB//EAD8QAAIBAwMBBQQGCAUFAQAAAAECEQADIQQSMUEFEyJRYTJxgZEGFFKhsdFCcoKSosHh8CMkM0NiVLKzw/EV/8QAGQEAAwEBAQAAAAAAAAAAAAAAAAECAwQF/8QAJhEAAgIBAwQBBQEAAAAAAAAAAAECESEDElETMYHwcSJBoeHxYf/aAAwDAQACEQMRAD8AKoq4FQoq4Fe6eWe21YCpAqwFIZdNIzKzhZVfaOMYn8KWe2RiKbtXGUEKxUNhgDEjPPnyfnQtn9yam5WVSFCvpXtnpRivqfmajb6n5mqtk4BFfSoK0bb6n5mo20039xOgJWo20fbUbaZIDbUbaOVqu2mFB1FXAqQtWAqGWiAKsBUgVIFIZIrzCrAV4ikMXZajbRitRtp2SC217bRYr22nYgO2vbaNtqIosAJWq7aPtqsUWIIFqwWiba1dD9H7t213qsm3xYO6fDI6COlZymo5ZpGLfYxwKsBWonYlw6f6xuQJs7yPFu2xPlE01Z+jNwhZuW0ZgSqNMkCJ+UjoYmoetBfcpacuDDC0SxYLnasT0BYLOCcTzgGtXQ/R67dDEFF2syEMTMqYPAqNB2Vd7oalSm0K77SWmArA8D30nqxrDKWm+DHuLC7iRtnbIIInbux8Ku+lIncVWG2HcwXxbQ0DzwRW3c7Ev2tOzC8qqFN07WdWMW4jGDj76Ld0N9bi2yVm+zXAVuXUEqighisE4g/Op63DH0uTmgteIrf0/wBF7rDD28ErEt0JHl6UK99HrgW6d1si2pLQWz4d2MVfWhyR0pcAO0ewrlm1buN+l7Y+wT7I9fI+tZZWux7U0RvWNGiwCQpEzGLJPSso/R273vdbk3bO8mWiN22OJmajT1lX1PJU9J39KMIrUbaf7Q0LWbhtsQSADImM++lttbqSatGTTQTbXX/R69s01n/ldZT8S1cwErc7PS81i2qWZC3RcDb1E7XkiOnlXNr5ib6WGNatdmk1Fnpa06r8djT/ACp7XD/N6X9S/wDhbrMC3rq6mLGL0p/qL4No7s+/INN6e/ddbd1tLudFYKwuKAZgMY6TtHQ1yte/KNw1m/sFw+ep2/vFR/Oguvd2b9mcW9OT+/3v8lpK4uoNhibIy41G/esABg8RzwIoqd/dF+4un8N+0qKC4BACuJiMzvnpRtCwf0rt2jprfeFt4tsbUCQW2DnHHFbd0K922pw1sC6PUEMhH4VkXN+pshfqYaFZFLOoKsBsJiMZFC1fajW9Qrva2lbZQrvBkN4pnjG2ntbVL/RWln4DfR1ANXqzHJH/AHPSf0dQDRaqB0f/AMYoPZ/ba2rt65Cnecjeo2kEkg+ftULsztVLC3Lb7WRhDruClSRHXzHu4rVwlnx+CFJY8nRWONF+r/6TVGuGTfnILaf56gAfdWXe7dAuWoQKlsEKhcSfDHwge/mlX7ZATZ4QGvi8DvHBcOE95jmo6UuCt6J+lC/5l/1U/A1lbK0NdrBfuG6AACAMEN7OORQO7rqhiKTMJZbYQLXQaBAdEQbvdDc3j8vH7xXOh61tF2laFjurqucknb+tIzNY6ltI2hSHdIgOjAN42xvb/Ezn/EOeevv60O+J0Fom8bR2AzJ8R2nw8jmk37RTuO6UMDvkT9nfuEmeYqmr1yvp7doA7liSeMKRg/Gs1F35KtGj9IFB0yE3jbItkhc+M937PIova91ku6Zkt72CXQFGMEW/Q8Unre0LF22qMtyVUhSMZKx0ORRbXbFs909wOLltWWFAIJYKDn9n0qadduR4CfR+6zX75YFZAJQkkKZPA/pXL69N6rutm9LwZltoIYbjycA/fW52b2mEu3Ljg/4kYXMZJj5EVjanTl0C7yhBmR8fzrSCqT8ESyhF7AIk6RjEsASxyu7aFxgZmDHtec0xcDvJOn525LspPTgCQAHf5GpTs+P91z4ixk+cYGccfImoTs4BYN52Pi8ROfEI92ORWtkbSmoXc2dMxzGGK4BA8oIjgT+j8a9pNqnGmZAdhkSehPA42sY+PpT9kbRG4tkmSZOTMfCr76LDaU02lW2oVBCjgc0SKqXqN9Fjoxt9eF2ke+86g3fQ1vRjZod7VG1EVm3dVS3es5hRjqfKq2i3Gt9aJMCii/GJn+/vrPsWD0+J86YW36QBSdDVjB1NUOrNJKxY+lG2RzSwFsM988qZH4e+vJrPWlXXOKU1HhMhYFUqZLbNsX6sLtYtnUU0l2hxDcaHeVBu0n3le7+KVDsye/X7QP7Ape9regP8IpC9r2PIE+n86a7K7Pe8cgMOuYPwiqcku5CTfYvorb3jido5gLJHULOJrpbOhsqkrqdhAJKFVYlgoMCNvXcPlTeh0iW7edJv8WDviBjHHEipL2v+g4A/3eYmT84rmlqOT/htGCihazpbexWbWIjFVLK1vdsbbJWZEwYHwPpQ3t2ibgOsRVVmW2SineIUhzniSRiOKbvupRwukKOVZVfcWCNEzCjJEqY/Ole1biFCq9nuHa2VRzLEFlgNEc4Jqdz9oqkA1di1btu1vWW7pCsQgtgbiCAF9rrPTypnWaZVRimrtuwwFFuNx3BedxxyZ9KHZ1unaCOzym7KksQCADlSBnkEx0o4e3uYPpSwZyVksoRSEVUBIyZ3fFhzRuftBSKarSWgHKaxXKhmRO7kvE7VweTQtRpLbFUbVqEKMzNsEW3G0KnOZJfyMLRS9tbhYaJykIAi7vCQWkkxktI4+zHWn9M1u5xoCCADBucg9c5OYx5UbmvUNJe2c7rtBp7dtmXXi5cHCKqjcSQB5kQNxPPTikbOp/5fwiuq1uktBYOhtloIHjHtQIJxJH9fOuS7VIFxmRBbXG1ZBiAB95k/GttLUvDMtSFZQ4NQv2v4RXjqV8z+7WXa7RfgbflNMLrbp/21Pz/KuijGzG07NcIG0HPJMCvovZXZ4QLtRAIn2pM+fERSHY/ZMywHJHUrPv8AjXR2fCIJQCPtE5PMCIrhnOzqhGlkBqNQGaBB9cgR58Yqy6Y4DXUWQSAF3T6DxZNU+rqQTBMdYAA+NVtaZhLJcUE87VBJ95Jz7qkYF7zI3huMp3YBCjxEBZMySI6egivai5rBeFn6zbBe3cYHbOEISCP0WO7GTwa0mvECCpcEQYHIPIjpHxmuV7Z0K3LhVLahRByirAHmMTHnNJK2N4NXS9nauLYF20BaVkticqrIokGADgAT0jrNHvd/cYg3kPdrb1AJOMs+3IUcbScg9Ky+zOxtLbHiW1cJPiLAnPSFjj4ia6AaO0BjTpHMKgBP34off9DKINZibqkHmHUHMZ9g+f3ULTWwhKsoBgOzC5M7iRkxziKn/wDJVs7LajkoVQdemZHxqbCbTtQBQeYCwfIHAFCAbvWlaYVmABmTBn3RmuQ7a0YIlbHuPSfPFdqt49YBHEZjznGKT1NvcCC/rAEgj0k0Rk0xtWj5jeuMhwJzzUPrGHKn7q3O1tIEOZYk4HhJ/p7orIe4wxxXbGdo5JRpn0bTLE8RwAoj+eKqlxBgOpbmfL8etJO8jbM9OPPz86i1bVFhRM44A+dclHS2MBlmctnoSadW+IGxjnkR+InpWUl0BgN7L7ifyq9u6wME7s9SMD4ChoSYx2nrGtLJt7h129PWD8ODXFajUC4WJukIuWNyYmcYGOa7W7qY5cnpjMe8VyvaV8C8qpcYCJYAg4GQIjE9JkU4YCaHuzdo8Qe2QDO7x5PubkdfKuptapWgyciYAjPmfOuT0LK1wSBs9FKgnoScf1rftNGLZCjmR4qUlZUexa7YAyfCPPeRn3US3qgPZvbvQwTA9QZ+6hvf2jxOZ/vyoDuDldpnmRz86KsDVkt4gV6dP/leusSMx1iPyrO70DO0bo92PSjHUmDjGP7I6fCp2jTEu0huBEDHPTp99cW98AkQf2lBP413dy4SBH3+n4GsTV6PvG3FFHvX8jVxdEyVjTtHXIqbFsM6rJUkOZxOEZsT08NC2/2av37IrKGYhsMFO0GRBBPPEYmqa4JsHZW26PcdiVTuwQtwCWuFgJJBCAbTmDkgV5O7xtDQQCu6JzzB4YY9oRPlXreouKSVQpgISWAlcAKQQQwwMHyphWZiWLFi0TOZC+yPKB0Aophg9dui3a3FiB3vdweP9PfPnNKdn6D67udEbaCLVsqC+66wLRcMeG2AACf+YptdZcSRblQTJyAJ4nIOayO0LG8DvHMqWIkwvjO54MckgT7hSpjZHZPYy30VzZuC4bz2e6W/btRtRCfbU7zLEQPKug7P0YCEWma4vfG1a23LdreNu4MN4Mk8QK561q7tw+Ekyxubp/TMS8xhjtHy6VqW9M2Tcd33ObkNEbyILdIahxYRaHiLYFw94Cq3VtoTct2Q0qzEyysCQVIgeRNK/XVRFuOzhXa4qKjooC2yoJZipDsdwgAARmc0wt8puYXWBc7nmDubziMnPNCtavaWK3iCx3MIGW+1kQD6gUqYyyEsjMbgWLrW4uxZMBFYHa3BzkUd7Sr3odxFs2QD3lu2CbqMxO5lIMRiORSig/aYyS0TMsRBJnMkRmrpfuISQ5G7bu4M7RCzPlxQ0ws8LhOVIIk/pBsDA8SiD76G+71+Y/Kri4DJ3CT7RMc/Cqsk/pfd/Wq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>
            <a:off x="781567" y="3726872"/>
            <a:ext cx="8075054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2102420" y="3781330"/>
            <a:ext cx="47833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Trilogia Chris </a:t>
            </a:r>
            <a:r>
              <a:rPr lang="pt-BR" sz="2000" b="1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Zook</a:t>
            </a:r>
            <a:r>
              <a:rPr lang="pt-BR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– Produção </a:t>
            </a:r>
            <a:r>
              <a:rPr lang="pt-BR" sz="2000" b="1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Bain</a:t>
            </a:r>
            <a:r>
              <a:rPr lang="pt-BR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 err="1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endParaRPr lang="pt-BR" sz="2000" b="1" dirty="0">
              <a:solidFill>
                <a:prstClr val="whit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8" y="1414311"/>
            <a:ext cx="1679614" cy="209951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684118" y="2402237"/>
            <a:ext cx="1969479" cy="954061"/>
          </a:xfrm>
          <a:prstGeom prst="rect">
            <a:avLst/>
          </a:prstGeom>
          <a:noFill/>
        </p:spPr>
        <p:txBody>
          <a:bodyPr wrap="square" lIns="91390" tIns="45697" rIns="91390" bIns="45697" rtlCol="0">
            <a:spAutoFit/>
          </a:bodyPr>
          <a:lstStyle/>
          <a:p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 da revista com o especial de Peter Drucker, no. 54, </a:t>
            </a:r>
            <a:r>
              <a:rPr lang="pt-BR" sz="1400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Jan. </a:t>
            </a:r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sz="1400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Fev. 2006.</a:t>
            </a:r>
            <a:endParaRPr lang="pt-BR" sz="1400" dirty="0">
              <a:solidFill>
                <a:srgbClr val="1737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807876" y="900120"/>
            <a:ext cx="4048745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404616" y="964103"/>
            <a:ext cx="65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Artigo</a:t>
            </a: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6834615" y="1497348"/>
            <a:ext cx="1768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400" b="1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Longevidade </a:t>
            </a:r>
            <a:endParaRPr lang="pt-BR" sz="1400" b="1" i="1" dirty="0" smtClean="0">
              <a:solidFill>
                <a:srgbClr val="1737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400" b="1" i="1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1400" b="1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sobrevivência </a:t>
            </a:r>
            <a:endParaRPr lang="pt-BR" sz="1400" b="1" i="1" dirty="0" smtClean="0">
              <a:solidFill>
                <a:srgbClr val="1737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400" b="1" i="1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pt-BR" sz="1400" b="1" i="1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empresas</a:t>
            </a:r>
          </a:p>
        </p:txBody>
      </p:sp>
      <p:grpSp>
        <p:nvGrpSpPr>
          <p:cNvPr id="32" name="Grupo 31"/>
          <p:cNvGrpSpPr/>
          <p:nvPr/>
        </p:nvGrpSpPr>
        <p:grpSpPr>
          <a:xfrm rot="5400000">
            <a:off x="8545084" y="986848"/>
            <a:ext cx="249382" cy="235527"/>
            <a:chOff x="3757064" y="966182"/>
            <a:chExt cx="249382" cy="235527"/>
          </a:xfrm>
        </p:grpSpPr>
        <p:sp>
          <p:nvSpPr>
            <p:cNvPr id="34" name="Elipse 33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6695679" y="2402237"/>
            <a:ext cx="2234941" cy="1169504"/>
          </a:xfrm>
          <a:prstGeom prst="rect">
            <a:avLst/>
          </a:prstGeom>
          <a:noFill/>
        </p:spPr>
        <p:txBody>
          <a:bodyPr wrap="square" lIns="91390" tIns="45697" rIns="91390" bIns="45697" rtlCol="0">
            <a:spAutoFit/>
          </a:bodyPr>
          <a:lstStyle/>
          <a:p>
            <a:r>
              <a:rPr lang="pt-BR" sz="1400" dirty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 da revista DOM, contendo o Artigo resultante da pesquisa de Longevidade Empresarial no. 01 </a:t>
            </a:r>
            <a:r>
              <a:rPr lang="pt-BR" sz="1400" dirty="0" smtClean="0">
                <a:solidFill>
                  <a:srgbClr val="173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Nov. 2006.</a:t>
            </a:r>
            <a:endParaRPr lang="pt-BR" sz="1400" dirty="0">
              <a:solidFill>
                <a:srgbClr val="1737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 rot="5400000">
            <a:off x="8506463" y="3803791"/>
            <a:ext cx="249382" cy="235527"/>
            <a:chOff x="3757064" y="966182"/>
            <a:chExt cx="249382" cy="235527"/>
          </a:xfrm>
        </p:grpSpPr>
        <p:sp>
          <p:nvSpPr>
            <p:cNvPr id="44" name="Elipse 43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5" name="Forma livre 44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46" name="Imagem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9" y="4359828"/>
            <a:ext cx="1331067" cy="1939350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88" y="4371024"/>
            <a:ext cx="1345379" cy="1917881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46" y="4314257"/>
            <a:ext cx="1966586" cy="1966586"/>
          </a:xfrm>
          <a:prstGeom prst="rect">
            <a:avLst/>
          </a:prstGeom>
        </p:spPr>
      </p:pic>
      <p:sp>
        <p:nvSpPr>
          <p:cNvPr id="49" name="CaixaDeTexto 48"/>
          <p:cNvSpPr txBox="1"/>
          <p:nvPr/>
        </p:nvSpPr>
        <p:spPr>
          <a:xfrm>
            <a:off x="2321549" y="5458352"/>
            <a:ext cx="1034180" cy="738617"/>
          </a:xfrm>
          <a:prstGeom prst="rect">
            <a:avLst/>
          </a:prstGeom>
          <a:noFill/>
        </p:spPr>
        <p:txBody>
          <a:bodyPr wrap="square" lIns="91390" tIns="45697" rIns="91390" bIns="45697" rtlCol="0">
            <a:spAutoFit/>
          </a:bodyPr>
          <a:lstStyle>
            <a:defPPr>
              <a:defRPr lang="pt-BR"/>
            </a:defPPr>
            <a:lvl1pPr>
              <a:defRPr sz="1200" u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1400" b="1" dirty="0">
                <a:solidFill>
                  <a:srgbClr val="17375E"/>
                </a:solidFill>
                <a:latin typeface="+mj-lt"/>
              </a:rPr>
              <a:t>2001</a:t>
            </a:r>
          </a:p>
          <a:p>
            <a:r>
              <a:rPr lang="pt-BR" sz="1400" dirty="0">
                <a:solidFill>
                  <a:srgbClr val="17375E"/>
                </a:solidFill>
                <a:latin typeface="+mj-lt"/>
              </a:rPr>
              <a:t>Editora Campus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153471" y="5504163"/>
            <a:ext cx="1107690" cy="738617"/>
          </a:xfrm>
          <a:prstGeom prst="rect">
            <a:avLst/>
          </a:prstGeom>
          <a:noFill/>
        </p:spPr>
        <p:txBody>
          <a:bodyPr wrap="square" lIns="91390" tIns="45697" rIns="91390" bIns="45697" rtlCol="0">
            <a:spAutoFit/>
          </a:bodyPr>
          <a:lstStyle>
            <a:defPPr>
              <a:defRPr lang="pt-BR"/>
            </a:defPPr>
            <a:lvl1pPr>
              <a:defRPr sz="1200" u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1400" b="1" dirty="0">
                <a:solidFill>
                  <a:srgbClr val="17375E"/>
                </a:solidFill>
                <a:latin typeface="+mj-lt"/>
              </a:rPr>
              <a:t>2003</a:t>
            </a:r>
          </a:p>
          <a:p>
            <a:r>
              <a:rPr lang="pt-BR" sz="1400" dirty="0">
                <a:solidFill>
                  <a:srgbClr val="17375E"/>
                </a:solidFill>
                <a:latin typeface="+mj-lt"/>
              </a:rPr>
              <a:t>Editora </a:t>
            </a:r>
            <a:r>
              <a:rPr lang="pt-BR" sz="1400" dirty="0" err="1">
                <a:solidFill>
                  <a:srgbClr val="17375E"/>
                </a:solidFill>
                <a:latin typeface="+mj-lt"/>
              </a:rPr>
              <a:t>Elsevier</a:t>
            </a:r>
            <a:endParaRPr lang="pt-BR" sz="1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7786139" y="5458351"/>
            <a:ext cx="1026493" cy="738617"/>
          </a:xfrm>
          <a:prstGeom prst="rect">
            <a:avLst/>
          </a:prstGeom>
          <a:noFill/>
        </p:spPr>
        <p:txBody>
          <a:bodyPr wrap="square" lIns="91390" tIns="45697" rIns="91390" bIns="45697" rtlCol="0">
            <a:spAutoFit/>
          </a:bodyPr>
          <a:lstStyle>
            <a:defPPr>
              <a:defRPr lang="pt-BR"/>
            </a:defPPr>
            <a:lvl1pPr>
              <a:defRPr sz="1200" u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1400" b="1" dirty="0">
                <a:solidFill>
                  <a:srgbClr val="17375E"/>
                </a:solidFill>
                <a:latin typeface="+mj-lt"/>
              </a:rPr>
              <a:t>2007</a:t>
            </a:r>
          </a:p>
          <a:p>
            <a:r>
              <a:rPr lang="pt-BR" sz="1400" dirty="0">
                <a:solidFill>
                  <a:srgbClr val="17375E"/>
                </a:solidFill>
                <a:latin typeface="+mj-lt"/>
              </a:rPr>
              <a:t>Editora </a:t>
            </a:r>
            <a:r>
              <a:rPr lang="pt-BR" sz="1400" dirty="0" err="1">
                <a:solidFill>
                  <a:srgbClr val="17375E"/>
                </a:solidFill>
                <a:latin typeface="+mj-lt"/>
              </a:rPr>
              <a:t>Elsevier</a:t>
            </a:r>
            <a:endParaRPr lang="pt-BR" sz="1400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485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2"/>
          <p:cNvSpPr txBox="1">
            <a:spLocks noChangeArrowheads="1"/>
          </p:cNvSpPr>
          <p:nvPr/>
        </p:nvSpPr>
        <p:spPr bwMode="auto">
          <a:xfrm>
            <a:off x="900113" y="44624"/>
            <a:ext cx="6845300" cy="900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 b="1" dirty="0">
                <a:solidFill>
                  <a:srgbClr val="00B3DB"/>
                </a:solidFill>
              </a:rPr>
              <a:t>Ranking 1973-2006 – Empresas que se mantiveram </a:t>
            </a:r>
            <a:br>
              <a:rPr lang="pt-BR" sz="2400" b="1" dirty="0">
                <a:solidFill>
                  <a:srgbClr val="00B3DB"/>
                </a:solidFill>
              </a:rPr>
            </a:br>
            <a:r>
              <a:rPr lang="pt-BR" sz="2400" b="1" dirty="0">
                <a:solidFill>
                  <a:srgbClr val="00B3DB"/>
                </a:solidFill>
              </a:rPr>
              <a:t>e as que desapareceram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31838" y="44450"/>
            <a:ext cx="190500" cy="898525"/>
          </a:xfrm>
          <a:prstGeom prst="rect">
            <a:avLst/>
          </a:prstGeom>
          <a:solidFill>
            <a:srgbClr val="00B3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31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6261100"/>
            <a:ext cx="4038600" cy="298450"/>
          </a:xfrm>
          <a:ln/>
        </p:spPr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None/>
            </a:pPr>
            <a:r>
              <a:rPr lang="pt-BR" sz="1600" i="1">
                <a:latin typeface="Calibri" pitchFamily="34" charset="0"/>
              </a:rPr>
              <a:t>Fonte</a:t>
            </a:r>
            <a:r>
              <a:rPr lang="pt-BR" sz="1600">
                <a:latin typeface="Calibri" pitchFamily="34" charset="0"/>
              </a:rPr>
              <a:t>: ARRUDA, 2006. 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431074" y="1553029"/>
          <a:ext cx="8276364" cy="46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47675" y="1196975"/>
            <a:ext cx="6229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rgbClr val="808080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B3DB"/>
                </a:solidFill>
              </a:rPr>
              <a:t>Base da pesquisa, Maiores e Melhores – Revista Exame</a:t>
            </a:r>
          </a:p>
        </p:txBody>
      </p:sp>
    </p:spTree>
    <p:extLst>
      <p:ext uri="{BB962C8B-B14F-4D97-AF65-F5344CB8AC3E}">
        <p14:creationId xmlns:p14="http://schemas.microsoft.com/office/powerpoint/2010/main" val="189531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2"/>
          <p:cNvSpPr txBox="1">
            <a:spLocks noChangeArrowheads="1"/>
          </p:cNvSpPr>
          <p:nvPr/>
        </p:nvSpPr>
        <p:spPr bwMode="auto">
          <a:xfrm>
            <a:off x="1255713" y="80615"/>
            <a:ext cx="8140700" cy="900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 b="1" dirty="0">
                <a:solidFill>
                  <a:srgbClr val="00B3DB"/>
                </a:solidFill>
              </a:rPr>
              <a:t>Por que 383 empresas saíram do ranking  </a:t>
            </a:r>
            <a:br>
              <a:rPr lang="pt-BR" sz="2400" b="1" dirty="0">
                <a:solidFill>
                  <a:srgbClr val="00B3DB"/>
                </a:solidFill>
              </a:rPr>
            </a:br>
            <a:r>
              <a:rPr lang="pt-BR" sz="2400" b="1" dirty="0">
                <a:solidFill>
                  <a:srgbClr val="00B3DB"/>
                </a:solidFill>
              </a:rPr>
              <a:t>entre 1973-2006?</a:t>
            </a:r>
          </a:p>
        </p:txBody>
      </p:sp>
      <p:sp>
        <p:nvSpPr>
          <p:cNvPr id="7" name="Retângulo 6"/>
          <p:cNvSpPr/>
          <p:nvPr/>
        </p:nvSpPr>
        <p:spPr>
          <a:xfrm>
            <a:off x="744538" y="153988"/>
            <a:ext cx="227012" cy="898525"/>
          </a:xfrm>
          <a:prstGeom prst="rect">
            <a:avLst/>
          </a:prstGeom>
          <a:solidFill>
            <a:srgbClr val="00B3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72063" y="6261100"/>
            <a:ext cx="4038600" cy="29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1200" i="1">
                <a:solidFill>
                  <a:srgbClr val="000000"/>
                </a:solidFill>
              </a:rPr>
              <a:t>Fonte</a:t>
            </a:r>
            <a:r>
              <a:rPr lang="pt-BR" sz="1200">
                <a:solidFill>
                  <a:srgbClr val="000000"/>
                </a:solidFill>
              </a:rPr>
              <a:t>: ARRUDA, 2006. 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431800" y="1485900"/>
          <a:ext cx="8275637" cy="462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012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tângulo 18"/>
          <p:cNvSpPr>
            <a:spLocks noChangeArrowheads="1"/>
          </p:cNvSpPr>
          <p:nvPr/>
        </p:nvSpPr>
        <p:spPr bwMode="auto">
          <a:xfrm>
            <a:off x="0" y="2760663"/>
            <a:ext cx="9144000" cy="1058862"/>
          </a:xfrm>
          <a:prstGeom prst="rect">
            <a:avLst/>
          </a:prstGeom>
          <a:solidFill>
            <a:srgbClr val="367AA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438150" indent="-4381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</a:pPr>
            <a:endParaRPr lang="pt-BR">
              <a:solidFill>
                <a:srgbClr val="333333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35063" y="179388"/>
            <a:ext cx="8140700" cy="900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800" b="1">
                <a:solidFill>
                  <a:srgbClr val="00B3DB"/>
                </a:solidFill>
              </a:rPr>
              <a:t>Considerações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650" y="180975"/>
            <a:ext cx="227013" cy="898525"/>
          </a:xfrm>
          <a:prstGeom prst="rect">
            <a:avLst/>
          </a:prstGeom>
          <a:solidFill>
            <a:srgbClr val="00B3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72063" y="6261100"/>
            <a:ext cx="4038600" cy="298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1200" i="1">
                <a:solidFill>
                  <a:srgbClr val="000000"/>
                </a:solidFill>
              </a:rPr>
              <a:t>Fonte</a:t>
            </a:r>
            <a:r>
              <a:rPr lang="pt-BR" sz="1200">
                <a:solidFill>
                  <a:srgbClr val="000000"/>
                </a:solidFill>
              </a:rPr>
              <a:t>: ARRUDA, 2006.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08607">
            <a:off x="1995488" y="879475"/>
            <a:ext cx="7177087" cy="1905000"/>
            <a:chOff x="275" y="1308"/>
            <a:chExt cx="3792" cy="1028"/>
          </a:xfrm>
        </p:grpSpPr>
        <p:pic>
          <p:nvPicPr>
            <p:cNvPr id="99335" name="Picture 4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" y="1308"/>
              <a:ext cx="3792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6" name="Text Box 5"/>
            <p:cNvSpPr txBox="1">
              <a:spLocks noChangeArrowheads="1"/>
            </p:cNvSpPr>
            <p:nvPr/>
          </p:nvSpPr>
          <p:spPr bwMode="auto">
            <a:xfrm rot="-383903">
              <a:off x="550" y="1593"/>
              <a:ext cx="315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611759"/>
                </a:buClr>
                <a:buFont typeface="Wingdings" pitchFamily="2" charset="2"/>
                <a:buNone/>
              </a:pPr>
              <a:r>
                <a:rPr lang="pt-BR" b="1">
                  <a:solidFill>
                    <a:srgbClr val="333333"/>
                  </a:solidFill>
                </a:rPr>
                <a:t>As empresas longevas caracterizam-se pela inovação, seja </a:t>
              </a:r>
              <a:br>
                <a:rPr lang="pt-BR" b="1">
                  <a:solidFill>
                    <a:srgbClr val="333333"/>
                  </a:solidFill>
                </a:rPr>
              </a:br>
              <a:r>
                <a:rPr lang="pt-BR" b="1">
                  <a:solidFill>
                    <a:srgbClr val="333333"/>
                  </a:solidFill>
                </a:rPr>
                <a:t>de produtos, processos, tecnologias, mas algumas empresas </a:t>
              </a:r>
              <a:br>
                <a:rPr lang="pt-BR" b="1">
                  <a:solidFill>
                    <a:srgbClr val="333333"/>
                  </a:solidFill>
                </a:rPr>
              </a:br>
              <a:r>
                <a:rPr lang="pt-BR" b="1">
                  <a:solidFill>
                    <a:srgbClr val="333333"/>
                  </a:solidFill>
                </a:rPr>
                <a:t>que não sobreviveram também se mostraram inovadoras.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52825" y="3903663"/>
            <a:ext cx="4819650" cy="971550"/>
            <a:chOff x="2106" y="2043"/>
            <a:chExt cx="3036" cy="612"/>
          </a:xfrm>
        </p:grpSpPr>
        <p:pic>
          <p:nvPicPr>
            <p:cNvPr id="99338" name="Picture 7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6" y="2043"/>
              <a:ext cx="303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9" name="Text Box 8"/>
            <p:cNvSpPr txBox="1">
              <a:spLocks noChangeArrowheads="1"/>
            </p:cNvSpPr>
            <p:nvPr/>
          </p:nvSpPr>
          <p:spPr bwMode="auto">
            <a:xfrm>
              <a:off x="2246" y="2172"/>
              <a:ext cx="27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pt-BR" b="1" i="1">
                  <a:solidFill>
                    <a:srgbClr val="333333"/>
                  </a:solidFill>
                </a:rPr>
                <a:t>A longevidade está diretamente associada à capacidade de superar crises.</a:t>
              </a: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 rot="-148623">
            <a:off x="2573338" y="4721225"/>
            <a:ext cx="6283325" cy="1549400"/>
            <a:chOff x="1281" y="3044"/>
            <a:chExt cx="3958" cy="976"/>
          </a:xfrm>
        </p:grpSpPr>
        <p:pic>
          <p:nvPicPr>
            <p:cNvPr id="99341" name="Picture 13" descr="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1" y="3044"/>
              <a:ext cx="3958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 rot="266189">
              <a:off x="1575" y="3272"/>
              <a:ext cx="3185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pt-BR" b="1" i="1">
                  <a:solidFill>
                    <a:srgbClr val="333333"/>
                  </a:solidFill>
                </a:rPr>
                <a:t>Em todas as empresas pesquisadas, o papel da liderança foi fundamental para a sua longevidade – capacidade de preparar a empresa para o futuro.</a:t>
              </a:r>
            </a:p>
          </p:txBody>
        </p:sp>
      </p:grp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2498900" y="2708920"/>
            <a:ext cx="6724834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 b="1" dirty="0">
                <a:solidFill>
                  <a:srgbClr val="FF0000"/>
                </a:solidFill>
              </a:rPr>
              <a:t>Importante</a:t>
            </a:r>
            <a:r>
              <a:rPr lang="pt-BR" sz="2400" b="1" dirty="0">
                <a:solidFill>
                  <a:srgbClr val="FFFFFF"/>
                </a:solidFill>
              </a:rPr>
              <a:t>: “Inovação é um fator </a:t>
            </a:r>
            <a:br>
              <a:rPr lang="pt-BR" sz="2400" b="1" dirty="0">
                <a:solidFill>
                  <a:srgbClr val="FFFFFF"/>
                </a:solidFill>
              </a:rPr>
            </a:br>
            <a:r>
              <a:rPr lang="pt-BR" sz="2400" b="1" dirty="0">
                <a:solidFill>
                  <a:srgbClr val="FFFFFF"/>
                </a:solidFill>
              </a:rPr>
              <a:t>necessário, mas não suficiente</a:t>
            </a:r>
            <a:r>
              <a:rPr lang="pt-BR" sz="2400" b="1" dirty="0" smtClean="0">
                <a:solidFill>
                  <a:srgbClr val="FFFFFF"/>
                </a:solidFill>
              </a:rPr>
              <a:t>”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 b="1" dirty="0" smtClean="0">
                <a:solidFill>
                  <a:srgbClr val="FFFFFF"/>
                </a:solidFill>
              </a:rPr>
              <a:t>O futuro se constrói no presente”.</a:t>
            </a:r>
            <a:endParaRPr lang="pt-BR" sz="2400" b="1" dirty="0">
              <a:solidFill>
                <a:srgbClr val="FFFFFF"/>
              </a:solidFill>
            </a:endParaRPr>
          </a:p>
        </p:txBody>
      </p:sp>
      <p:pic>
        <p:nvPicPr>
          <p:cNvPr id="99344" name="Imagem 17" descr="crianç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813" y="909638"/>
            <a:ext cx="2220912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430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>
            <a:spLocks/>
          </p:cNvSpPr>
          <p:nvPr/>
        </p:nvSpPr>
        <p:spPr bwMode="auto">
          <a:xfrm>
            <a:off x="793290" y="981867"/>
            <a:ext cx="7942437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357" name="Rectangle 2"/>
          <p:cNvSpPr txBox="1">
            <a:spLocks noChangeArrowheads="1"/>
          </p:cNvSpPr>
          <p:nvPr/>
        </p:nvSpPr>
        <p:spPr bwMode="auto">
          <a:xfrm>
            <a:off x="691188" y="302382"/>
            <a:ext cx="1985626" cy="381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17375E"/>
                </a:solidFill>
              </a:rPr>
              <a:t>REFERÊNCIAS</a:t>
            </a:r>
          </a:p>
        </p:txBody>
      </p:sp>
      <p:sp>
        <p:nvSpPr>
          <p:cNvPr id="17" name="AutoShape 4"/>
          <p:cNvSpPr>
            <a:spLocks noChangeAspect="1" noChangeArrowheads="1" noTextEdit="1"/>
          </p:cNvSpPr>
          <p:nvPr/>
        </p:nvSpPr>
        <p:spPr bwMode="auto">
          <a:xfrm>
            <a:off x="423577" y="939024"/>
            <a:ext cx="831215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779" name="Rectangle 57"/>
          <p:cNvSpPr>
            <a:spLocks noChangeArrowheads="1"/>
          </p:cNvSpPr>
          <p:nvPr/>
        </p:nvSpPr>
        <p:spPr bwMode="auto">
          <a:xfrm>
            <a:off x="1043608" y="1062784"/>
            <a:ext cx="25933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600" b="1" i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Lucro a partir do core Business</a:t>
            </a:r>
            <a:endParaRPr lang="pt-BR" sz="1400" b="1" i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780" name="Rectangle 60"/>
          <p:cNvSpPr>
            <a:spLocks noChangeArrowheads="1"/>
          </p:cNvSpPr>
          <p:nvPr/>
        </p:nvSpPr>
        <p:spPr bwMode="auto">
          <a:xfrm>
            <a:off x="808038" y="1477102"/>
            <a:ext cx="1786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l-NL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Chris Zook e James Allen</a:t>
            </a:r>
            <a:endParaRPr lang="pt-BR" sz="1600" dirty="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591765" y="1068593"/>
            <a:ext cx="249382" cy="235527"/>
            <a:chOff x="3757064" y="966182"/>
            <a:chExt cx="249382" cy="235527"/>
          </a:xfrm>
        </p:grpSpPr>
        <p:sp>
          <p:nvSpPr>
            <p:cNvPr id="19" name="Elipse 18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374" name="AutoShape 4"/>
          <p:cNvSpPr>
            <a:spLocks noChangeAspect="1" noChangeArrowheads="1" noTextEdit="1"/>
          </p:cNvSpPr>
          <p:nvPr/>
        </p:nvSpPr>
        <p:spPr bwMode="auto">
          <a:xfrm>
            <a:off x="423577" y="1807704"/>
            <a:ext cx="8312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AutoShape 8" descr="data:image/jpeg;base64,/9j/4AAQSkZJRgABAQAAAQABAAD/2wCEAAkGBxQSEhQUExAWFRQXFhcUFBcYGBYVHBcXGBYYGBoYGBwcICggGBwmHBgWJjEiJSkrLi4uGB8zODQsNygtLisBCgoKDg0OGxAQGywkICQ2LCw0LCwvLCwsLC8xLzQsLCwsLCwvLCwsLCw0LCwsLCwsLCwsLCwsLCwsLCwsLCwsLP/AABEIAKAAbAMBIgACEQEDEQH/xAAbAAACAwEBAQAAAAAAAAAAAAADBAECBQYAB//EAD8QAAIBAwMBBQQGCAUFAQAAAAECEQADIQQSMUEFEyJRYTJxgZEGFFKhsdFCcoKSosHh8CMkM0NiVLKzw/EV/8QAGQEAAwEBAQAAAAAAAAAAAAAAAAECAwQF/8QAJhEAAgIBAwQBBQEAAAAAAAAAAAECESEDElETMYHwcSJBoeHxYf/aAAwDAQACEQMRAD8AKoq4FQoq4Fe6eWe21YCpAqwFIZdNIzKzhZVfaOMYn8KWe2RiKbtXGUEKxUNhgDEjPPnyfnQtn9yam5WVSFCvpXtnpRivqfmajb6n5mqtk4BFfSoK0bb6n5mo20039xOgJWo20fbUbaZIDbUbaOVqu2mFB1FXAqQtWAqGWiAKsBUgVIFIZIrzCrAV4ikMXZajbRitRtp2SC217bRYr22nYgO2vbaNtqIosAJWq7aPtqsUWIIFqwWiba1dD9H7t213qsm3xYO6fDI6COlZymo5ZpGLfYxwKsBWonYlw6f6xuQJs7yPFu2xPlE01Z+jNwhZuW0ZgSqNMkCJ+UjoYmoetBfcpacuDDC0SxYLnasT0BYLOCcTzgGtXQ/R67dDEFF2syEMTMqYPAqNB2Vd7oalSm0K77SWmArA8D30nqxrDKWm+DHuLC7iRtnbIIInbux8Ku+lIncVWG2HcwXxbQ0DzwRW3c7Ev2tOzC8qqFN07WdWMW4jGDj76Ld0N9bi2yVm+zXAVuXUEqighisE4g/Op63DH0uTmgteIrf0/wBF7rDD28ErEt0JHl6UK99HrgW6d1si2pLQWz4d2MVfWhyR0pcAO0ewrlm1buN+l7Y+wT7I9fI+tZZWux7U0RvWNGiwCQpEzGLJPSso/R273vdbk3bO8mWiN22OJmajT1lX1PJU9J39KMIrUbaf7Q0LWbhtsQSADImM++lttbqSatGTTQTbXX/R69s01n/ldZT8S1cwErc7PS81i2qWZC3RcDb1E7XkiOnlXNr5ib6WGNatdmk1Fnpa06r8djT/ACp7XD/N6X9S/wDhbrMC3rq6mLGL0p/qL4No7s+/INN6e/ddbd1tLudFYKwuKAZgMY6TtHQ1yte/KNw1m/sFw+ep2/vFR/Oguvd2b9mcW9OT+/3v8lpK4uoNhibIy41G/esABg8RzwIoqd/dF+4un8N+0qKC4BACuJiMzvnpRtCwf0rt2jprfeFt4tsbUCQW2DnHHFbd0K922pw1sC6PUEMhH4VkXN+pshfqYaFZFLOoKsBsJiMZFC1fajW9Qrva2lbZQrvBkN4pnjG2ntbVL/RWln4DfR1ANXqzHJH/AHPSf0dQDRaqB0f/AMYoPZ/ba2rt65Cnecjeo2kEkg+ftULsztVLC3Lb7WRhDruClSRHXzHu4rVwlnx+CFJY8nRWONF+r/6TVGuGTfnILaf56gAfdWXe7dAuWoQKlsEKhcSfDHwge/mlX7ZATZ4QGvi8DvHBcOE95jmo6UuCt6J+lC/5l/1U/A1lbK0NdrBfuG6AACAMEN7OORQO7rqhiKTMJZbYQLXQaBAdEQbvdDc3j8vH7xXOh61tF2laFjurqucknb+tIzNY6ltI2hSHdIgOjAN42xvb/Ezn/EOeevv60O+J0Fom8bR2AzJ8R2nw8jmk37RTuO6UMDvkT9nfuEmeYqmr1yvp7doA7liSeMKRg/Gs1F35KtGj9IFB0yE3jbItkhc+M937PIova91ku6Zkt72CXQFGMEW/Q8Unre0LF22qMtyVUhSMZKx0ORRbXbFs909wOLltWWFAIJYKDn9n0qadduR4CfR+6zX75YFZAJQkkKZPA/pXL69N6rutm9LwZltoIYbjycA/fW52b2mEu3Ljg/4kYXMZJj5EVjanTl0C7yhBmR8fzrSCqT8ESyhF7AIk6RjEsASxyu7aFxgZmDHtec0xcDvJOn525LspPTgCQAHf5GpTs+P91z4ixk+cYGccfImoTs4BYN52Pi8ROfEI92ORWtkbSmoXc2dMxzGGK4BA8oIjgT+j8a9pNqnGmZAdhkSehPA42sY+PpT9kbRG4tkmSZOTMfCr76LDaU02lW2oVBCjgc0SKqXqN9Fjoxt9eF2ke+86g3fQ1vRjZod7VG1EVm3dVS3es5hRjqfKq2i3Gt9aJMCii/GJn+/vrPsWD0+J86YW36QBSdDVjB1NUOrNJKxY+lG2RzSwFsM988qZH4e+vJrPWlXXOKU1HhMhYFUqZLbNsX6sLtYtnUU0l2hxDcaHeVBu0n3le7+KVDsye/X7QP7Ape9regP8IpC9r2PIE+n86a7K7Pe8cgMOuYPwiqcku5CTfYvorb3jido5gLJHULOJrpbOhsqkrqdhAJKFVYlgoMCNvXcPlTeh0iW7edJv8WDviBjHHEipL2v+g4A/3eYmT84rmlqOT/htGCihazpbexWbWIjFVLK1vdsbbJWZEwYHwPpQ3t2ibgOsRVVmW2SineIUhzniSRiOKbvupRwukKOVZVfcWCNEzCjJEqY/Ole1biFCq9nuHa2VRzLEFlgNEc4Jqdz9oqkA1di1btu1vWW7pCsQgtgbiCAF9rrPTypnWaZVRimrtuwwFFuNx3BedxxyZ9KHZ1unaCOzym7KksQCADlSBnkEx0o4e3uYPpSwZyVksoRSEVUBIyZ3fFhzRuftBSKarSWgHKaxXKhmRO7kvE7VweTQtRpLbFUbVqEKMzNsEW3G0KnOZJfyMLRS9tbhYaJykIAi7vCQWkkxktI4+zHWn9M1u5xoCCADBucg9c5OYx5UbmvUNJe2c7rtBp7dtmXXi5cHCKqjcSQB5kQNxPPTikbOp/5fwiuq1uktBYOhtloIHjHtQIJxJH9fOuS7VIFxmRBbXG1ZBiAB95k/GttLUvDMtSFZQ4NQv2v4RXjqV8z+7WXa7RfgbflNMLrbp/21Pz/KuijGzG07NcIG0HPJMCvovZXZ4QLtRAIn2pM+fERSHY/ZMywHJHUrPv8AjXR2fCIJQCPtE5PMCIrhnOzqhGlkBqNQGaBB9cgR58Yqy6Y4DXUWQSAF3T6DxZNU+rqQTBMdYAA+NVtaZhLJcUE87VBJ95Jz7qkYF7zI3huMp3YBCjxEBZMySI6egivai5rBeFn6zbBe3cYHbOEISCP0WO7GTwa0mvECCpcEQYHIPIjpHxmuV7Z0K3LhVLahRByirAHmMTHnNJK2N4NXS9nauLYF20BaVkticqrIokGADgAT0jrNHvd/cYg3kPdrb1AJOMs+3IUcbScg9Ky+zOxtLbHiW1cJPiLAnPSFjj4ia6AaO0BjTpHMKgBP34off9DKINZibqkHmHUHMZ9g+f3ULTWwhKsoBgOzC5M7iRkxziKn/wDJVs7LajkoVQdemZHxqbCbTtQBQeYCwfIHAFCAbvWlaYVmABmTBn3RmuQ7a0YIlbHuPSfPFdqt49YBHEZjznGKT1NvcCC/rAEgj0k0Rk0xtWj5jeuMhwJzzUPrGHKn7q3O1tIEOZYk4HhJ/p7orIe4wxxXbGdo5JRpn0bTLE8RwAoj+eKqlxBgOpbmfL8etJO8jbM9OPPz86i1bVFhRM44A+dclHS2MBlmctnoSadW+IGxjnkR+InpWUl0BgN7L7ifyq9u6wME7s9SMD4ChoSYx2nrGtLJt7h129PWD8ODXFajUC4WJukIuWNyYmcYGOa7W7qY5cnpjMe8VyvaV8C8qpcYCJYAg4GQIjE9JkU4YCaHuzdo8Qe2QDO7x5PubkdfKuptapWgyciYAjPmfOuT0LK1wSBs9FKgnoScf1rftNGLZCjmR4qUlZUexa7YAyfCPPeRn3US3qgPZvbvQwTA9QZ+6hvf2jxOZ/vyoDuDldpnmRz86KsDVkt4gV6dP/leusSMx1iPyrO70DO0bo92PSjHUmDjGP7I6fCp2jTEu0huBEDHPTp99cW98AkQf2lBP413dy4SBH3+n4GsTV6PvG3FFHvX8jVxdEyVjTtHXIqbFsM6rJUkOZxOEZsT08NC2/2av37IrKGYhsMFO0GRBBPPEYmqa4JsHZW26PcdiVTuwQtwCWuFgJJBCAbTmDkgV5O7xtDQQCu6JzzB4YY9oRPlXreouKSVQpgISWAlcAKQQQwwMHyphWZiWLFi0TOZC+yPKB0Aophg9dui3a3FiB3vdweP9PfPnNKdn6D67udEbaCLVsqC+66wLRcMeG2AACf+YptdZcSRblQTJyAJ4nIOayO0LG8DvHMqWIkwvjO54MckgT7hSpjZHZPYy30VzZuC4bz2e6W/btRtRCfbU7zLEQPKug7P0YCEWma4vfG1a23LdreNu4MN4Mk8QK561q7tw+Ekyxubp/TMS8xhjtHy6VqW9M2Tcd33ObkNEbyILdIahxYRaHiLYFw94Cq3VtoTct2Q0qzEyysCQVIgeRNK/XVRFuOzhXa4qKjooC2yoJZipDsdwgAARmc0wt8puYXWBc7nmDubziMnPNCtavaWK3iCx3MIGW+1kQD6gUqYyyEsjMbgWLrW4uxZMBFYHa3BzkUd7Sr3odxFs2QD3lu2CbqMxO5lIMRiORSig/aYyS0TMsRBJnMkRmrpfuISQ5G7bu4M7RCzPlxQ0ws8LhOVIIk/pBsDA8SiD76G+71+Y/Kri4DJ3CT7RMc/Cqsk/pfd/Wq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726"/>
            <a:ext cx="646325" cy="89208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08038" y="1754232"/>
            <a:ext cx="7329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79646">
                  <a:lumMod val="75000"/>
                </a:srgbClr>
              </a:buClr>
            </a:pP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Chris </a:t>
            </a:r>
            <a:r>
              <a:rPr lang="pt-BR" sz="1400" dirty="0" err="1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Zook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 James Allen, autores do livro </a:t>
            </a:r>
            <a:r>
              <a:rPr lang="pt-BR" sz="1400" i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Lucro a partir do core Business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descobriram em seu estudo de 2001 que apenas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13% de 1.854 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empresas foi capaz de crescer de maneira consistente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durante </a:t>
            </a:r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dez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anos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>
            <a:off x="793290" y="2618938"/>
            <a:ext cx="7942437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1043608" y="2699855"/>
            <a:ext cx="16198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600" b="1" i="1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Destruição Criativa</a:t>
            </a:r>
            <a:endParaRPr lang="pt-BR" sz="1400" b="1" i="1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808038" y="3083430"/>
            <a:ext cx="21566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Richard Foster e Sarah Kaplan</a:t>
            </a:r>
            <a:endParaRPr lang="pt-BR" sz="1600" dirty="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7596336" y="2705664"/>
            <a:ext cx="249382" cy="235527"/>
            <a:chOff x="3757064" y="966182"/>
            <a:chExt cx="249382" cy="235527"/>
          </a:xfrm>
        </p:grpSpPr>
        <p:sp>
          <p:nvSpPr>
            <p:cNvPr id="65" name="Elipse 64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6" name="Forma livre 65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808038" y="3378518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79646">
                  <a:lumMod val="75000"/>
                </a:srgbClr>
              </a:buClr>
            </a:pP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Richard Foster e Sarah Kaplan publicaram também em 2001 um estudo, </a:t>
            </a:r>
            <a:r>
              <a:rPr lang="pt-BR" sz="1400" i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Destruição Criativa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no qual acompanharam </a:t>
            </a:r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1.008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empresas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no período de 1962 </a:t>
            </a:r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1998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(36 anos) 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onde descobriram que apenas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160 ou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16% conseguiram sobreviver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nesse intervalo de tempo.</a:t>
            </a:r>
          </a:p>
        </p:txBody>
      </p:sp>
      <p:pic>
        <p:nvPicPr>
          <p:cNvPr id="87" name="Imagem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74204"/>
            <a:ext cx="646325" cy="885616"/>
          </a:xfrm>
          <a:prstGeom prst="rect">
            <a:avLst/>
          </a:prstGeom>
        </p:spPr>
      </p:pic>
      <p:sp>
        <p:nvSpPr>
          <p:cNvPr id="88" name="Freeform 6"/>
          <p:cNvSpPr>
            <a:spLocks/>
          </p:cNvSpPr>
          <p:nvPr/>
        </p:nvSpPr>
        <p:spPr bwMode="auto">
          <a:xfrm>
            <a:off x="808038" y="4609969"/>
            <a:ext cx="7942437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9" name="Rectangle 57"/>
          <p:cNvSpPr>
            <a:spLocks noChangeArrowheads="1"/>
          </p:cNvSpPr>
          <p:nvPr/>
        </p:nvSpPr>
        <p:spPr bwMode="auto">
          <a:xfrm>
            <a:off x="1058356" y="4690886"/>
            <a:ext cx="23875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600" b="1" i="1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Empresas feitas para vencer</a:t>
            </a:r>
            <a:endParaRPr lang="pt-BR" sz="1400" b="1" i="1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Rectangle 60"/>
          <p:cNvSpPr>
            <a:spLocks noChangeArrowheads="1"/>
          </p:cNvSpPr>
          <p:nvPr/>
        </p:nvSpPr>
        <p:spPr bwMode="auto">
          <a:xfrm>
            <a:off x="808038" y="5074461"/>
            <a:ext cx="7630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Jim Collins</a:t>
            </a:r>
            <a:endParaRPr lang="pt-BR" sz="160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7591765" y="4696695"/>
            <a:ext cx="249382" cy="235527"/>
            <a:chOff x="3757064" y="966182"/>
            <a:chExt cx="249382" cy="235527"/>
          </a:xfrm>
        </p:grpSpPr>
        <p:sp>
          <p:nvSpPr>
            <p:cNvPr id="92" name="Elipse 91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3" name="Forma livre 92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808038" y="5384305"/>
            <a:ext cx="7278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79646">
                  <a:lumMod val="75000"/>
                </a:srgbClr>
              </a:buClr>
            </a:pP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Jim Collins, autor do livro </a:t>
            </a:r>
            <a:r>
              <a:rPr lang="pt-BR" sz="1400" i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Empresas feitas para vencer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em 2001 examinou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1.435 empresas ao longo de 30 </a:t>
            </a:r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anos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1965 a </a:t>
            </a:r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pt-BR" sz="14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constatou que apenas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126 empresas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ou cerca de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9% conseguiram superar as médias do mercado de ações durante uma década ou mais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98" name="Imagem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23" y="4460840"/>
            <a:ext cx="610378" cy="8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3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>
            <a:spLocks/>
          </p:cNvSpPr>
          <p:nvPr/>
        </p:nvSpPr>
        <p:spPr bwMode="auto">
          <a:xfrm>
            <a:off x="808038" y="980710"/>
            <a:ext cx="7937500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357" name="Rectangle 2"/>
          <p:cNvSpPr txBox="1">
            <a:spLocks noChangeArrowheads="1"/>
          </p:cNvSpPr>
          <p:nvPr/>
        </p:nvSpPr>
        <p:spPr bwMode="auto">
          <a:xfrm>
            <a:off x="683568" y="224314"/>
            <a:ext cx="2112804" cy="53954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17375E"/>
                </a:solidFill>
              </a:rPr>
              <a:t>REFERÊNCIAS</a:t>
            </a:r>
          </a:p>
        </p:txBody>
      </p:sp>
      <p:sp>
        <p:nvSpPr>
          <p:cNvPr id="17" name="AutoShape 4"/>
          <p:cNvSpPr>
            <a:spLocks noChangeAspect="1" noChangeArrowheads="1" noTextEdit="1"/>
          </p:cNvSpPr>
          <p:nvPr/>
        </p:nvSpPr>
        <p:spPr bwMode="auto">
          <a:xfrm>
            <a:off x="317881" y="937867"/>
            <a:ext cx="831215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779" name="Rectangle 57"/>
          <p:cNvSpPr>
            <a:spLocks noChangeArrowheads="1"/>
          </p:cNvSpPr>
          <p:nvPr/>
        </p:nvSpPr>
        <p:spPr bwMode="auto">
          <a:xfrm>
            <a:off x="1112316" y="1061627"/>
            <a:ext cx="24431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600" b="1" i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 crescimento pela inovação</a:t>
            </a:r>
            <a:endParaRPr lang="pt-BR" sz="1400" b="1" i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780" name="Rectangle 60"/>
          <p:cNvSpPr>
            <a:spLocks noChangeArrowheads="1"/>
          </p:cNvSpPr>
          <p:nvPr/>
        </p:nvSpPr>
        <p:spPr bwMode="auto">
          <a:xfrm>
            <a:off x="802183" y="1521680"/>
            <a:ext cx="27617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Clayton </a:t>
            </a:r>
            <a:r>
              <a:rPr lang="pt-BR" sz="1400" dirty="0" err="1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Christensen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 Michael </a:t>
            </a:r>
            <a:r>
              <a:rPr lang="pt-BR" sz="1400" dirty="0" err="1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Raynor</a:t>
            </a:r>
            <a:endParaRPr lang="pt-BR" sz="1600" dirty="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412649" y="1067436"/>
            <a:ext cx="249382" cy="235527"/>
            <a:chOff x="3757064" y="966182"/>
            <a:chExt cx="249382" cy="235527"/>
          </a:xfrm>
        </p:grpSpPr>
        <p:sp>
          <p:nvSpPr>
            <p:cNvPr id="19" name="Elipse 18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374" name="AutoShape 4"/>
          <p:cNvSpPr>
            <a:spLocks noChangeAspect="1" noChangeArrowheads="1" noTextEdit="1"/>
          </p:cNvSpPr>
          <p:nvPr/>
        </p:nvSpPr>
        <p:spPr bwMode="auto">
          <a:xfrm>
            <a:off x="317881" y="1806547"/>
            <a:ext cx="8312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AutoShape 8" descr="data:image/jpeg;base64,/9j/4AAQSkZJRgABAQAAAQABAAD/2wCEAAkGBxQSEhQUExAWFRQXFhcUFBcYGBYVHBcXGBYYGBoYGBwcICggGBwmHBgWJjEiJSkrLi4uGB8zODQsNygtLisBCgoKDg0OGxAQGywkICQ2LCw0LCwvLCwsLC8xLzQsLCwsLCwvLCwsLCw0LCwsLCwsLCwsLCwsLCwsLCwsLCwsLP/AABEIAKAAbAMBIgACEQEDEQH/xAAbAAACAwEBAQAAAAAAAAAAAAADBAECBQYAB//EAD8QAAIBAwMBBQQGCAUFAQAAAAECEQADIQQSMUEFEyJRYTJxgZEGFFKhsdFCcoKSosHh8CMkM0NiVLKzw/EV/8QAGQEAAwEBAQAAAAAAAAAAAAAAAAECAwQF/8QAJhEAAgIBAwQBBQEAAAAAAAAAAAECESEDElETMYHwcSJBoeHxYf/aAAwDAQACEQMRAD8AKoq4FQoq4Fe6eWe21YCpAqwFIZdNIzKzhZVfaOMYn8KWe2RiKbtXGUEKxUNhgDEjPPnyfnQtn9yam5WVSFCvpXtnpRivqfmajb6n5mqtk4BFfSoK0bb6n5mo20039xOgJWo20fbUbaZIDbUbaOVqu2mFB1FXAqQtWAqGWiAKsBUgVIFIZIrzCrAV4ikMXZajbRitRtp2SC217bRYr22nYgO2vbaNtqIosAJWq7aPtqsUWIIFqwWiba1dD9H7t213qsm3xYO6fDI6COlZymo5ZpGLfYxwKsBWonYlw6f6xuQJs7yPFu2xPlE01Z+jNwhZuW0ZgSqNMkCJ+UjoYmoetBfcpacuDDC0SxYLnasT0BYLOCcTzgGtXQ/R67dDEFF2syEMTMqYPAqNB2Vd7oalSm0K77SWmArA8D30nqxrDKWm+DHuLC7iRtnbIIInbux8Ku+lIncVWG2HcwXxbQ0DzwRW3c7Ev2tOzC8qqFN07WdWMW4jGDj76Ld0N9bi2yVm+zXAVuXUEqighisE4g/Op63DH0uTmgteIrf0/wBF7rDD28ErEt0JHl6UK99HrgW6d1si2pLQWz4d2MVfWhyR0pcAO0ewrlm1buN+l7Y+wT7I9fI+tZZWux7U0RvWNGiwCQpEzGLJPSso/R273vdbk3bO8mWiN22OJmajT1lX1PJU9J39KMIrUbaf7Q0LWbhtsQSADImM++lttbqSatGTTQTbXX/R69s01n/ldZT8S1cwErc7PS81i2qWZC3RcDb1E7XkiOnlXNr5ib6WGNatdmk1Fnpa06r8djT/ACp7XD/N6X9S/wDhbrMC3rq6mLGL0p/qL4No7s+/INN6e/ddbd1tLudFYKwuKAZgMY6TtHQ1yte/KNw1m/sFw+ep2/vFR/Oguvd2b9mcW9OT+/3v8lpK4uoNhibIy41G/esABg8RzwIoqd/dF+4un8N+0qKC4BACuJiMzvnpRtCwf0rt2jprfeFt4tsbUCQW2DnHHFbd0K922pw1sC6PUEMhH4VkXN+pshfqYaFZFLOoKsBsJiMZFC1fajW9Qrva2lbZQrvBkN4pnjG2ntbVL/RWln4DfR1ANXqzHJH/AHPSf0dQDRaqB0f/AMYoPZ/ba2rt65Cnecjeo2kEkg+ftULsztVLC3Lb7WRhDruClSRHXzHu4rVwlnx+CFJY8nRWONF+r/6TVGuGTfnILaf56gAfdWXe7dAuWoQKlsEKhcSfDHwge/mlX7ZATZ4QGvi8DvHBcOE95jmo6UuCt6J+lC/5l/1U/A1lbK0NdrBfuG6AACAMEN7OORQO7rqhiKTMJZbYQLXQaBAdEQbvdDc3j8vH7xXOh61tF2laFjurqucknb+tIzNY6ltI2hSHdIgOjAN42xvb/Ezn/EOeevv60O+J0Fom8bR2AzJ8R2nw8jmk37RTuO6UMDvkT9nfuEmeYqmr1yvp7doA7liSeMKRg/Gs1F35KtGj9IFB0yE3jbItkhc+M937PIova91ku6Zkt72CXQFGMEW/Q8Unre0LF22qMtyVUhSMZKx0ORRbXbFs909wOLltWWFAIJYKDn9n0qadduR4CfR+6zX75YFZAJQkkKZPA/pXL69N6rutm9LwZltoIYbjycA/fW52b2mEu3Ljg/4kYXMZJj5EVjanTl0C7yhBmR8fzrSCqT8ESyhF7AIk6RjEsASxyu7aFxgZmDHtec0xcDvJOn525LspPTgCQAHf5GpTs+P91z4ixk+cYGccfImoTs4BYN52Pi8ROfEI92ORWtkbSmoXc2dMxzGGK4BA8oIjgT+j8a9pNqnGmZAdhkSehPA42sY+PpT9kbRG4tkmSZOTMfCr76LDaU02lW2oVBCjgc0SKqXqN9Fjoxt9eF2ke+86g3fQ1vRjZod7VG1EVm3dVS3es5hRjqfKq2i3Gt9aJMCii/GJn+/vrPsWD0+J86YW36QBSdDVjB1NUOrNJKxY+lG2RzSwFsM988qZH4e+vJrPWlXXOKU1HhMhYFUqZLbNsX6sLtYtnUU0l2hxDcaHeVBu0n3le7+KVDsye/X7QP7Ape9regP8IpC9r2PIE+n86a7K7Pe8cgMOuYPwiqcku5CTfYvorb3jido5gLJHULOJrpbOhsqkrqdhAJKFVYlgoMCNvXcPlTeh0iW7edJv8WDviBjHHEipL2v+g4A/3eYmT84rmlqOT/htGCihazpbexWbWIjFVLK1vdsbbJWZEwYHwPpQ3t2ibgOsRVVmW2SineIUhzniSRiOKbvupRwukKOVZVfcWCNEzCjJEqY/Ole1biFCq9nuHa2VRzLEFlgNEc4Jqdz9oqkA1di1btu1vWW7pCsQgtgbiCAF9rrPTypnWaZVRimrtuwwFFuNx3BedxxyZ9KHZ1unaCOzym7KksQCADlSBnkEx0o4e3uYPpSwZyVksoRSEVUBIyZ3fFhzRuftBSKarSWgHKaxXKhmRO7kvE7VweTQtRpLbFUbVqEKMzNsEW3G0KnOZJfyMLRS9tbhYaJykIAi7vCQWkkxktI4+zHWn9M1u5xoCCADBucg9c5OYx5UbmvUNJe2c7rtBp7dtmXXi5cHCKqjcSQB5kQNxPPTikbOp/5fwiuq1uktBYOhtloIHjHtQIJxJH9fOuS7VIFxmRBbXG1ZBiAB95k/GttLUvDMtSFZQ4NQv2v4RXjqV8z+7WXa7RfgbflNMLrbp/21Pz/KuijGzG07NcIG0HPJMCvovZXZ4QLtRAIn2pM+fERSHY/ZMywHJHUrPv8AjXR2fCIJQCPtE5PMCIrhnOzqhGlkBqNQGaBB9cgR58Yqy6Y4DXUWQSAF3T6DxZNU+rqQTBMdYAA+NVtaZhLJcUE87VBJ95Jz7qkYF7zI3huMp3YBCjxEBZMySI6egivai5rBeFn6zbBe3cYHbOEISCP0WO7GTwa0mvECCpcEQYHIPIjpHxmuV7Z0K3LhVLahRByirAHmMTHnNJK2N4NXS9nauLYF20BaVkticqrIokGADgAT0jrNHvd/cYg3kPdrb1AJOMs+3IUcbScg9Ky+zOxtLbHiW1cJPiLAnPSFjj4ia6AaO0BjTpHMKgBP34off9DKINZibqkHmHUHMZ9g+f3ULTWwhKsoBgOzC5M7iRkxziKn/wDJVs7LajkoVQdemZHxqbCbTtQBQeYCwfIHAFCAbvWlaYVmABmTBn3RmuQ7a0YIlbHuPSfPFdqt49YBHEZjznGKT1NvcCC/rAEgj0k0Rk0xtWj5jeuMhwJzzUPrGHKn7q3O1tIEOZYk4HhJ/p7orIe4wxxXbGdo5JRpn0bTLE8RwAoj+eKqlxBgOpbmfL8etJO8jbM9OPPz86i1bVFhRM44A+dclHS2MBlmctnoSadW+IGxjnkR+InpWUl0BgN7L7ifyq9u6wME7s9SMD4ChoSYx2nrGtLJt7h129PWD8ODXFajUC4WJukIuWNyYmcYGOa7W7qY5cnpjMe8VyvaV8C8qpcYCJYAg4GQIjE9JkU4YCaHuzdo8Qe2QDO7x5PubkdfKuptapWgyciYAjPmfOuT0LK1wSBs9FKgnoScf1rftNGLZCjmR4qUlZUexa7YAyfCPPeRn3US3qgPZvbvQwTA9QZ+6hvf2jxOZ/vyoDuDldpnmRz86KsDVkt4gV6dP/leusSMx1iPyrO70DO0bo92PSjHUmDjGP7I6fCp2jTEu0huBEDHPTp99cW98AkQf2lBP413dy4SBH3+n4GsTV6PvG3FFHvX8jVxdEyVjTtHXIqbFsM6rJUkOZxOEZsT08NC2/2av37IrKGYhsMFO0GRBBPPEYmqa4JsHZW26PcdiVTuwQtwCWuFgJJBCAbTmDkgV5O7xtDQQCu6JzzB4YY9oRPlXreouKSVQpgISWAlcAKQQQwwMHyphWZiWLFi0TOZC+yPKB0Aophg9dui3a3FiB3vdweP9PfPnNKdn6D67udEbaCLVsqC+66wLRcMeG2AACf+YptdZcSRblQTJyAJ4nIOayO0LG8DvHMqWIkwvjO54MckgT7hSpjZHZPYy30VzZuC4bz2e6W/btRtRCfbU7zLEQPKug7P0YCEWma4vfG1a23LdreNu4MN4Mk8QK561q7tw+Ekyxubp/TMS8xhjtHy6VqW9M2Tcd33ObkNEbyILdIahxYRaHiLYFw94Cq3VtoTct2Q0qzEyysCQVIgeRNK/XVRFuOzhXa4qKjooC2yoJZipDsdwgAARmc0wt8puYXWBc7nmDubziMnPNCtavaWK3iCx3MIGW+1kQD6gUqYyyEsjMbgWLrW4uxZMBFYHa3BzkUd7Sr3odxFs2QD3lu2CbqMxO5lIMRiORSig/aYyS0TMsRBJnMkRmrpfuISQ5G7bu4M7RCzPlxQ0ws8LhOVIIk/pBsDA8SiD76G+71+Y/Kri4DJ3CT7RMc/Cqsk/pfd/Wq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>
            <a:off x="808038" y="3291282"/>
            <a:ext cx="7937500" cy="408026"/>
          </a:xfrm>
          <a:custGeom>
            <a:avLst/>
            <a:gdLst>
              <a:gd name="T0" fmla="*/ 20508 w 20944"/>
              <a:gd name="T1" fmla="*/ 0 h 1244"/>
              <a:gd name="T2" fmla="*/ 20553 w 20944"/>
              <a:gd name="T3" fmla="*/ 3 h 1244"/>
              <a:gd name="T4" fmla="*/ 20596 w 20944"/>
              <a:gd name="T5" fmla="*/ 9 h 1244"/>
              <a:gd name="T6" fmla="*/ 20638 w 20944"/>
              <a:gd name="T7" fmla="*/ 20 h 1244"/>
              <a:gd name="T8" fmla="*/ 20677 w 20944"/>
              <a:gd name="T9" fmla="*/ 34 h 1244"/>
              <a:gd name="T10" fmla="*/ 20715 w 20944"/>
              <a:gd name="T11" fmla="*/ 52 h 1244"/>
              <a:gd name="T12" fmla="*/ 20752 w 20944"/>
              <a:gd name="T13" fmla="*/ 75 h 1244"/>
              <a:gd name="T14" fmla="*/ 20786 w 20944"/>
              <a:gd name="T15" fmla="*/ 99 h 1244"/>
              <a:gd name="T16" fmla="*/ 20816 w 20944"/>
              <a:gd name="T17" fmla="*/ 128 h 1244"/>
              <a:gd name="T18" fmla="*/ 20845 w 20944"/>
              <a:gd name="T19" fmla="*/ 158 h 1244"/>
              <a:gd name="T20" fmla="*/ 20869 w 20944"/>
              <a:gd name="T21" fmla="*/ 192 h 1244"/>
              <a:gd name="T22" fmla="*/ 20892 w 20944"/>
              <a:gd name="T23" fmla="*/ 229 h 1244"/>
              <a:gd name="T24" fmla="*/ 20910 w 20944"/>
              <a:gd name="T25" fmla="*/ 267 h 1244"/>
              <a:gd name="T26" fmla="*/ 20924 w 20944"/>
              <a:gd name="T27" fmla="*/ 306 h 1244"/>
              <a:gd name="T28" fmla="*/ 20935 w 20944"/>
              <a:gd name="T29" fmla="*/ 348 h 1244"/>
              <a:gd name="T30" fmla="*/ 20941 w 20944"/>
              <a:gd name="T31" fmla="*/ 391 h 1244"/>
              <a:gd name="T32" fmla="*/ 20944 w 20944"/>
              <a:gd name="T33" fmla="*/ 436 h 1244"/>
              <a:gd name="T34" fmla="*/ 0 w 20944"/>
              <a:gd name="T35" fmla="*/ 1244 h 1244"/>
              <a:gd name="T36" fmla="*/ 0 w 20944"/>
              <a:gd name="T37" fmla="*/ 413 h 1244"/>
              <a:gd name="T38" fmla="*/ 5 w 20944"/>
              <a:gd name="T39" fmla="*/ 369 h 1244"/>
              <a:gd name="T40" fmla="*/ 14 w 20944"/>
              <a:gd name="T41" fmla="*/ 327 h 1244"/>
              <a:gd name="T42" fmla="*/ 26 w 20944"/>
              <a:gd name="T43" fmla="*/ 286 h 1244"/>
              <a:gd name="T44" fmla="*/ 43 w 20944"/>
              <a:gd name="T45" fmla="*/ 247 h 1244"/>
              <a:gd name="T46" fmla="*/ 63 w 20944"/>
              <a:gd name="T47" fmla="*/ 211 h 1244"/>
              <a:gd name="T48" fmla="*/ 86 w 20944"/>
              <a:gd name="T49" fmla="*/ 175 h 1244"/>
              <a:gd name="T50" fmla="*/ 114 w 20944"/>
              <a:gd name="T51" fmla="*/ 143 h 1244"/>
              <a:gd name="T52" fmla="*/ 143 w 20944"/>
              <a:gd name="T53" fmla="*/ 114 h 1244"/>
              <a:gd name="T54" fmla="*/ 175 w 20944"/>
              <a:gd name="T55" fmla="*/ 86 h 1244"/>
              <a:gd name="T56" fmla="*/ 211 w 20944"/>
              <a:gd name="T57" fmla="*/ 63 h 1244"/>
              <a:gd name="T58" fmla="*/ 247 w 20944"/>
              <a:gd name="T59" fmla="*/ 43 h 1244"/>
              <a:gd name="T60" fmla="*/ 287 w 20944"/>
              <a:gd name="T61" fmla="*/ 26 h 1244"/>
              <a:gd name="T62" fmla="*/ 327 w 20944"/>
              <a:gd name="T63" fmla="*/ 14 h 1244"/>
              <a:gd name="T64" fmla="*/ 369 w 20944"/>
              <a:gd name="T65" fmla="*/ 5 h 1244"/>
              <a:gd name="T66" fmla="*/ 414 w 20944"/>
              <a:gd name="T6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944" h="1244">
                <a:moveTo>
                  <a:pt x="436" y="0"/>
                </a:moveTo>
                <a:lnTo>
                  <a:pt x="20508" y="0"/>
                </a:lnTo>
                <a:lnTo>
                  <a:pt x="20530" y="0"/>
                </a:lnTo>
                <a:lnTo>
                  <a:pt x="20553" y="3"/>
                </a:lnTo>
                <a:lnTo>
                  <a:pt x="20575" y="5"/>
                </a:lnTo>
                <a:lnTo>
                  <a:pt x="20596" y="9"/>
                </a:lnTo>
                <a:lnTo>
                  <a:pt x="20617" y="14"/>
                </a:lnTo>
                <a:lnTo>
                  <a:pt x="20638" y="20"/>
                </a:lnTo>
                <a:lnTo>
                  <a:pt x="20657" y="26"/>
                </a:lnTo>
                <a:lnTo>
                  <a:pt x="20677" y="34"/>
                </a:lnTo>
                <a:lnTo>
                  <a:pt x="20697" y="43"/>
                </a:lnTo>
                <a:lnTo>
                  <a:pt x="20715" y="52"/>
                </a:lnTo>
                <a:lnTo>
                  <a:pt x="20733" y="63"/>
                </a:lnTo>
                <a:lnTo>
                  <a:pt x="20752" y="75"/>
                </a:lnTo>
                <a:lnTo>
                  <a:pt x="20769" y="86"/>
                </a:lnTo>
                <a:lnTo>
                  <a:pt x="20786" y="99"/>
                </a:lnTo>
                <a:lnTo>
                  <a:pt x="20801" y="114"/>
                </a:lnTo>
                <a:lnTo>
                  <a:pt x="20816" y="128"/>
                </a:lnTo>
                <a:lnTo>
                  <a:pt x="20830" y="143"/>
                </a:lnTo>
                <a:lnTo>
                  <a:pt x="20845" y="158"/>
                </a:lnTo>
                <a:lnTo>
                  <a:pt x="20858" y="175"/>
                </a:lnTo>
                <a:lnTo>
                  <a:pt x="20869" y="192"/>
                </a:lnTo>
                <a:lnTo>
                  <a:pt x="20881" y="211"/>
                </a:lnTo>
                <a:lnTo>
                  <a:pt x="20892" y="229"/>
                </a:lnTo>
                <a:lnTo>
                  <a:pt x="20901" y="247"/>
                </a:lnTo>
                <a:lnTo>
                  <a:pt x="20910" y="267"/>
                </a:lnTo>
                <a:lnTo>
                  <a:pt x="20918" y="286"/>
                </a:lnTo>
                <a:lnTo>
                  <a:pt x="20924" y="306"/>
                </a:lnTo>
                <a:lnTo>
                  <a:pt x="20930" y="327"/>
                </a:lnTo>
                <a:lnTo>
                  <a:pt x="20935" y="348"/>
                </a:lnTo>
                <a:lnTo>
                  <a:pt x="20939" y="369"/>
                </a:lnTo>
                <a:lnTo>
                  <a:pt x="20941" y="391"/>
                </a:lnTo>
                <a:lnTo>
                  <a:pt x="20944" y="413"/>
                </a:lnTo>
                <a:lnTo>
                  <a:pt x="20944" y="436"/>
                </a:lnTo>
                <a:lnTo>
                  <a:pt x="20944" y="1244"/>
                </a:lnTo>
                <a:lnTo>
                  <a:pt x="0" y="1244"/>
                </a:lnTo>
                <a:lnTo>
                  <a:pt x="0" y="436"/>
                </a:lnTo>
                <a:lnTo>
                  <a:pt x="0" y="413"/>
                </a:lnTo>
                <a:lnTo>
                  <a:pt x="3" y="391"/>
                </a:lnTo>
                <a:lnTo>
                  <a:pt x="5" y="369"/>
                </a:lnTo>
                <a:lnTo>
                  <a:pt x="9" y="348"/>
                </a:lnTo>
                <a:lnTo>
                  <a:pt x="14" y="327"/>
                </a:lnTo>
                <a:lnTo>
                  <a:pt x="20" y="306"/>
                </a:lnTo>
                <a:lnTo>
                  <a:pt x="26" y="286"/>
                </a:lnTo>
                <a:lnTo>
                  <a:pt x="34" y="267"/>
                </a:lnTo>
                <a:lnTo>
                  <a:pt x="43" y="247"/>
                </a:lnTo>
                <a:lnTo>
                  <a:pt x="52" y="229"/>
                </a:lnTo>
                <a:lnTo>
                  <a:pt x="63" y="211"/>
                </a:lnTo>
                <a:lnTo>
                  <a:pt x="75" y="192"/>
                </a:lnTo>
                <a:lnTo>
                  <a:pt x="86" y="175"/>
                </a:lnTo>
                <a:lnTo>
                  <a:pt x="99" y="158"/>
                </a:lnTo>
                <a:lnTo>
                  <a:pt x="114" y="143"/>
                </a:lnTo>
                <a:lnTo>
                  <a:pt x="128" y="128"/>
                </a:lnTo>
                <a:lnTo>
                  <a:pt x="143" y="114"/>
                </a:lnTo>
                <a:lnTo>
                  <a:pt x="158" y="99"/>
                </a:lnTo>
                <a:lnTo>
                  <a:pt x="175" y="86"/>
                </a:lnTo>
                <a:lnTo>
                  <a:pt x="192" y="75"/>
                </a:lnTo>
                <a:lnTo>
                  <a:pt x="211" y="63"/>
                </a:lnTo>
                <a:lnTo>
                  <a:pt x="229" y="52"/>
                </a:lnTo>
                <a:lnTo>
                  <a:pt x="247" y="43"/>
                </a:lnTo>
                <a:lnTo>
                  <a:pt x="267" y="34"/>
                </a:lnTo>
                <a:lnTo>
                  <a:pt x="287" y="26"/>
                </a:lnTo>
                <a:lnTo>
                  <a:pt x="306" y="20"/>
                </a:lnTo>
                <a:lnTo>
                  <a:pt x="327" y="14"/>
                </a:lnTo>
                <a:lnTo>
                  <a:pt x="348" y="9"/>
                </a:lnTo>
                <a:lnTo>
                  <a:pt x="369" y="5"/>
                </a:lnTo>
                <a:lnTo>
                  <a:pt x="391" y="3"/>
                </a:lnTo>
                <a:lnTo>
                  <a:pt x="414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1112316" y="3372199"/>
            <a:ext cx="15597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600" b="1" i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Performance Total</a:t>
            </a:r>
            <a:endParaRPr lang="pt-BR" sz="1400" b="1" i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5014032" y="3378008"/>
            <a:ext cx="249382" cy="235527"/>
            <a:chOff x="3757064" y="966182"/>
            <a:chExt cx="249382" cy="235527"/>
          </a:xfrm>
        </p:grpSpPr>
        <p:sp>
          <p:nvSpPr>
            <p:cNvPr id="65" name="Elipse 64"/>
            <p:cNvSpPr/>
            <p:nvPr/>
          </p:nvSpPr>
          <p:spPr>
            <a:xfrm>
              <a:off x="3757064" y="966182"/>
              <a:ext cx="249382" cy="23552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6" name="Forma livre 65"/>
            <p:cNvSpPr/>
            <p:nvPr/>
          </p:nvSpPr>
          <p:spPr>
            <a:xfrm>
              <a:off x="3833178" y="1016889"/>
              <a:ext cx="97155" cy="134112"/>
            </a:xfrm>
            <a:custGeom>
              <a:avLst/>
              <a:gdLst>
                <a:gd name="connsiteX0" fmla="*/ 0 w 97155"/>
                <a:gd name="connsiteY0" fmla="*/ 0 h 121920"/>
                <a:gd name="connsiteX1" fmla="*/ 97155 w 97155"/>
                <a:gd name="connsiteY1" fmla="*/ 60960 h 121920"/>
                <a:gd name="connsiteX2" fmla="*/ 1905 w 97155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" h="121920">
                  <a:moveTo>
                    <a:pt x="0" y="0"/>
                  </a:moveTo>
                  <a:lnTo>
                    <a:pt x="97155" y="60960"/>
                  </a:lnTo>
                  <a:lnTo>
                    <a:pt x="1905" y="1219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791082" y="4226343"/>
            <a:ext cx="2738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79646">
                  <a:lumMod val="75000"/>
                </a:srgbClr>
              </a:buClr>
            </a:pPr>
            <a:r>
              <a:rPr lang="pt-BR" sz="20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receita para atingir sempre </a:t>
            </a:r>
            <a:r>
              <a:rPr lang="pt-BR" sz="2000" b="1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resultados consistentes.</a:t>
            </a:r>
            <a:endParaRPr lang="pt-BR" sz="2000" b="1" dirty="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802183" y="1856239"/>
            <a:ext cx="7288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79646">
                  <a:lumMod val="75000"/>
                </a:srgbClr>
              </a:buClr>
            </a:pP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Pode-se concluir que todos 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estes 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estudos respaldam a afirmação de Clayton </a:t>
            </a:r>
            <a:r>
              <a:rPr lang="pt-BR" sz="1400" dirty="0" err="1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Christensen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 Michael </a:t>
            </a:r>
            <a:r>
              <a:rPr lang="pt-BR" sz="1400" dirty="0" err="1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Raynor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(2003) em seu livro </a:t>
            </a:r>
            <a:r>
              <a:rPr lang="pt-BR" sz="1400" i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 crescimento pela inovação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BR" sz="1400" b="1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probabilidade de 10% de sucesso apenas na busca por crescimento sustentado é uma estimativa bastante generosa</a:t>
            </a:r>
            <a:r>
              <a:rPr lang="pt-BR" sz="1400" dirty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1400" dirty="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5936"/>
          <a:stretch/>
        </p:blipFill>
        <p:spPr>
          <a:xfrm>
            <a:off x="7935127" y="675762"/>
            <a:ext cx="694904" cy="97417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33" y="3090005"/>
            <a:ext cx="1817292" cy="2612368"/>
          </a:xfrm>
          <a:prstGeom prst="rect">
            <a:avLst/>
          </a:prstGeom>
          <a:effectLst/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85" y="3922064"/>
            <a:ext cx="1308953" cy="1786175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1404109" y="5393664"/>
            <a:ext cx="351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1737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Edição brasileira 2007,  Editora Campus</a:t>
            </a:r>
            <a:endParaRPr lang="pt-BR" sz="1400" dirty="0">
              <a:solidFill>
                <a:srgbClr val="1737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2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9b533d23cda4a2704e903d6d44f4489ed779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4525</TotalTime>
  <Words>1938</Words>
  <Application>Microsoft Office PowerPoint</Application>
  <PresentationFormat>Apresentação na tela (4:3)</PresentationFormat>
  <Paragraphs>304</Paragraphs>
  <Slides>33</Slides>
  <Notes>10</Notes>
  <HiddenSlides>1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Vínculos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Tema do Office</vt:lpstr>
      <vt:lpstr>Opulent</vt:lpstr>
      <vt:lpstr>C:\Users\Alessandro\Desktop\Evento PE Abril 2012\Apresentação\Atividades FDC\Diagnóstico Apostas Estratégicas.xlsm!Mix de Alocac. Otimizado!L9C12:L10C13</vt:lpstr>
      <vt:lpstr>C:\Users\Alessandro\Desktop\Evento PE Abril 2012\Apresentação\Atividades FDC\Diagnóstico Apostas Estratégicas.xlsm!Mix de Alocac. Otimizado!L9C6:L10C7</vt:lpstr>
      <vt:lpstr>C:\Users\Alessandro\Desktop\Evento PE Abril 2012\Apresentação\Atividades FDC\Diagnóstico Apostas Estratégicas.xlsm!Inventário de Proj. de Crescim![Diagnóstico Apostas Estratégicas.xlsm]Inventário de Proj. de Crescim Chart 1</vt:lpstr>
      <vt:lpstr>Apresentação do PowerPoint</vt:lpstr>
      <vt:lpstr>As Empresas e suas inquietações (resumo)</vt:lpstr>
      <vt:lpstr>Como definir uma estratégia vencedora de crescimento em um cenário complexo e incerto?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Analise e Reflexão</vt:lpstr>
      <vt:lpstr>Analise e Reflexão</vt:lpstr>
      <vt:lpstr>Crescimento Como Um Processo</vt:lpstr>
      <vt:lpstr>Apresentação do PowerPoint</vt:lpstr>
      <vt:lpstr>Apresentação do PowerPoint</vt:lpstr>
      <vt:lpstr>QUESTÕES - QUIZ</vt:lpstr>
      <vt:lpstr>RESUMO DOS ACHADOS ...  </vt:lpstr>
      <vt:lpstr>Apresentação do PowerPoint</vt:lpstr>
      <vt:lpstr>Como assegurar que a estratégia de crescimento seja bem executada?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MANDALA DO CRESCIMENTO – 21 MOVIMENTOS</vt:lpstr>
      <vt:lpstr>CREATING NEW GROWTH PLATFORM</vt:lpstr>
      <vt:lpstr>GROWTH</vt:lpstr>
      <vt:lpstr>Apresentação do PowerPoint</vt:lpstr>
      <vt:lpstr>Apresentação do PowerPoint</vt:lpstr>
      <vt:lpstr>Casos para Debate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Ank</dc:creator>
  <cp:lastModifiedBy>Jose Eduardo Costa</cp:lastModifiedBy>
  <cp:revision>77</cp:revision>
  <cp:lastPrinted>2013-12-03T18:59:48Z</cp:lastPrinted>
  <dcterms:created xsi:type="dcterms:W3CDTF">2013-10-23T11:49:06Z</dcterms:created>
  <dcterms:modified xsi:type="dcterms:W3CDTF">2016-08-09T17:47:44Z</dcterms:modified>
</cp:coreProperties>
</file>